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58" r:id="rId3"/>
    <p:sldId id="277" r:id="rId4"/>
    <p:sldId id="278" r:id="rId5"/>
    <p:sldId id="257" r:id="rId6"/>
    <p:sldId id="265" r:id="rId7"/>
    <p:sldId id="266" r:id="rId8"/>
    <p:sldId id="267" r:id="rId9"/>
    <p:sldId id="260" r:id="rId10"/>
    <p:sldId id="261" r:id="rId11"/>
    <p:sldId id="262" r:id="rId12"/>
    <p:sldId id="264" r:id="rId13"/>
    <p:sldId id="263" r:id="rId14"/>
    <p:sldId id="268" r:id="rId15"/>
    <p:sldId id="269" r:id="rId16"/>
    <p:sldId id="270" r:id="rId17"/>
    <p:sldId id="271" r:id="rId18"/>
    <p:sldId id="272" r:id="rId19"/>
    <p:sldId id="273" r:id="rId20"/>
    <p:sldId id="274" r:id="rId21"/>
    <p:sldId id="275" r:id="rId22"/>
    <p:sldId id="27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67192"/>
  </p:normalViewPr>
  <p:slideViewPr>
    <p:cSldViewPr snapToGrid="0">
      <p:cViewPr varScale="1">
        <p:scale>
          <a:sx n="79" d="100"/>
          <a:sy n="79" d="100"/>
        </p:scale>
        <p:origin x="20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B103A6C-9944-464B-9D3F-2EE26ACDDFE8}" type="doc">
      <dgm:prSet loTypeId="urn:microsoft.com/office/officeart/2005/8/layout/vList5" loCatId="list" qsTypeId="urn:microsoft.com/office/officeart/2005/8/quickstyle/simple2" qsCatId="simple" csTypeId="urn:microsoft.com/office/officeart/2005/8/colors/accent1_2" csCatId="accent1" phldr="1"/>
      <dgm:spPr/>
      <dgm:t>
        <a:bodyPr/>
        <a:lstStyle/>
        <a:p>
          <a:endParaRPr lang="en-US"/>
        </a:p>
      </dgm:t>
    </dgm:pt>
    <dgm:pt modelId="{0838AEC3-8692-034D-ADC8-73270AA09CAC}">
      <dgm:prSet/>
      <dgm:spPr/>
      <dgm:t>
        <a:bodyPr/>
        <a:lstStyle/>
        <a:p>
          <a:r>
            <a:rPr lang="en-US" dirty="0"/>
            <a:t>Define Scope</a:t>
          </a:r>
        </a:p>
      </dgm:t>
    </dgm:pt>
    <dgm:pt modelId="{C55DD28A-3D06-6D41-B4ED-CB7851995928}" type="parTrans" cxnId="{1CBE9F45-B305-9B42-B0D8-05716DA415A7}">
      <dgm:prSet/>
      <dgm:spPr/>
      <dgm:t>
        <a:bodyPr/>
        <a:lstStyle/>
        <a:p>
          <a:endParaRPr lang="en-US"/>
        </a:p>
      </dgm:t>
    </dgm:pt>
    <dgm:pt modelId="{32A9327E-585E-6B4F-84EF-F9B8BCF06381}" type="sibTrans" cxnId="{1CBE9F45-B305-9B42-B0D8-05716DA415A7}">
      <dgm:prSet/>
      <dgm:spPr/>
      <dgm:t>
        <a:bodyPr/>
        <a:lstStyle/>
        <a:p>
          <a:endParaRPr lang="en-US"/>
        </a:p>
      </dgm:t>
    </dgm:pt>
    <dgm:pt modelId="{34D73470-EC9B-E44D-9648-6F6412B13B83}">
      <dgm:prSet/>
      <dgm:spPr/>
      <dgm:t>
        <a:bodyPr/>
        <a:lstStyle/>
        <a:p>
          <a:r>
            <a:rPr lang="en-US" dirty="0"/>
            <a:t>Identify Potential Risks</a:t>
          </a:r>
        </a:p>
      </dgm:t>
    </dgm:pt>
    <dgm:pt modelId="{35A9CE20-D3B0-E140-A2DC-D7EE737013ED}" type="parTrans" cxnId="{6050FE08-327A-954D-810C-DE230CEDA571}">
      <dgm:prSet/>
      <dgm:spPr/>
      <dgm:t>
        <a:bodyPr/>
        <a:lstStyle/>
        <a:p>
          <a:endParaRPr lang="en-US"/>
        </a:p>
      </dgm:t>
    </dgm:pt>
    <dgm:pt modelId="{31C84002-3A03-B144-A8B1-E628D3C7ACFD}" type="sibTrans" cxnId="{6050FE08-327A-954D-810C-DE230CEDA571}">
      <dgm:prSet/>
      <dgm:spPr/>
      <dgm:t>
        <a:bodyPr/>
        <a:lstStyle/>
        <a:p>
          <a:endParaRPr lang="en-US"/>
        </a:p>
      </dgm:t>
    </dgm:pt>
    <dgm:pt modelId="{EBDB6278-1C79-6F4D-ACEB-F8520C86955B}">
      <dgm:prSet/>
      <dgm:spPr/>
      <dgm:t>
        <a:bodyPr/>
        <a:lstStyle/>
        <a:p>
          <a:r>
            <a:rPr lang="en-US" dirty="0"/>
            <a:t>Analyze Risks</a:t>
          </a:r>
        </a:p>
      </dgm:t>
    </dgm:pt>
    <dgm:pt modelId="{E3B4344F-F5CA-BD40-B7F9-092EC5FF22E3}" type="parTrans" cxnId="{8726F105-CBA8-6D4E-A7B0-C202D11F7F9F}">
      <dgm:prSet/>
      <dgm:spPr/>
      <dgm:t>
        <a:bodyPr/>
        <a:lstStyle/>
        <a:p>
          <a:endParaRPr lang="en-US"/>
        </a:p>
      </dgm:t>
    </dgm:pt>
    <dgm:pt modelId="{DAF74FD8-1036-6646-97AC-9AB6D02E24F1}" type="sibTrans" cxnId="{8726F105-CBA8-6D4E-A7B0-C202D11F7F9F}">
      <dgm:prSet/>
      <dgm:spPr/>
      <dgm:t>
        <a:bodyPr/>
        <a:lstStyle/>
        <a:p>
          <a:endParaRPr lang="en-US"/>
        </a:p>
      </dgm:t>
    </dgm:pt>
    <dgm:pt modelId="{19AC01CA-F74D-DE46-85EB-A831394DE563}">
      <dgm:prSet/>
      <dgm:spPr/>
      <dgm:t>
        <a:bodyPr/>
        <a:lstStyle/>
        <a:p>
          <a:r>
            <a:rPr lang="en-US" dirty="0"/>
            <a:t>Rank Risks</a:t>
          </a:r>
        </a:p>
      </dgm:t>
    </dgm:pt>
    <dgm:pt modelId="{67666BF4-BB50-B548-AC1A-B00FCC975D7A}" type="parTrans" cxnId="{D6C3C0AD-AF55-8442-B49C-6E994C4E3C29}">
      <dgm:prSet/>
      <dgm:spPr/>
      <dgm:t>
        <a:bodyPr/>
        <a:lstStyle/>
        <a:p>
          <a:endParaRPr lang="en-US"/>
        </a:p>
      </dgm:t>
    </dgm:pt>
    <dgm:pt modelId="{8ABA6F08-E5B0-024C-95BD-49E29D5BC27A}" type="sibTrans" cxnId="{D6C3C0AD-AF55-8442-B49C-6E994C4E3C29}">
      <dgm:prSet/>
      <dgm:spPr/>
      <dgm:t>
        <a:bodyPr/>
        <a:lstStyle/>
        <a:p>
          <a:endParaRPr lang="en-US"/>
        </a:p>
      </dgm:t>
    </dgm:pt>
    <dgm:pt modelId="{6D497652-BCAF-E346-9335-2B5765A4408A}">
      <dgm:prSet/>
      <dgm:spPr/>
      <dgm:t>
        <a:bodyPr/>
        <a:lstStyle/>
        <a:p>
          <a:r>
            <a:rPr lang="en-US" dirty="0"/>
            <a:t>Risk Management Strategies</a:t>
          </a:r>
        </a:p>
      </dgm:t>
    </dgm:pt>
    <dgm:pt modelId="{CBD3257B-9809-A343-99F3-F381914987A0}" type="parTrans" cxnId="{BCD00ECE-4DA1-8C4B-AF4F-671F39A8FD9A}">
      <dgm:prSet/>
      <dgm:spPr/>
      <dgm:t>
        <a:bodyPr/>
        <a:lstStyle/>
        <a:p>
          <a:endParaRPr lang="en-US"/>
        </a:p>
      </dgm:t>
    </dgm:pt>
    <dgm:pt modelId="{92DC2701-9222-B24A-BD4E-1871B22ACFB3}" type="sibTrans" cxnId="{BCD00ECE-4DA1-8C4B-AF4F-671F39A8FD9A}">
      <dgm:prSet/>
      <dgm:spPr/>
      <dgm:t>
        <a:bodyPr/>
        <a:lstStyle/>
        <a:p>
          <a:endParaRPr lang="en-US"/>
        </a:p>
      </dgm:t>
    </dgm:pt>
    <dgm:pt modelId="{65A4899C-0931-4945-80B7-A0EA4535AB66}">
      <dgm:prSet/>
      <dgm:spPr/>
      <dgm:t>
        <a:bodyPr/>
        <a:lstStyle/>
        <a:p>
          <a:r>
            <a:rPr lang="en-US" dirty="0"/>
            <a:t>Evaluate and Monitor</a:t>
          </a:r>
        </a:p>
      </dgm:t>
    </dgm:pt>
    <dgm:pt modelId="{B4D3C5AF-5B7D-984C-A8F6-B29BC3894FE9}" type="parTrans" cxnId="{C9146CCA-EE84-A74C-AF2A-FC1030843658}">
      <dgm:prSet/>
      <dgm:spPr/>
      <dgm:t>
        <a:bodyPr/>
        <a:lstStyle/>
        <a:p>
          <a:endParaRPr lang="en-US"/>
        </a:p>
      </dgm:t>
    </dgm:pt>
    <dgm:pt modelId="{B19AD975-D5D2-2E41-9BC8-1149B1155D19}" type="sibTrans" cxnId="{C9146CCA-EE84-A74C-AF2A-FC1030843658}">
      <dgm:prSet/>
      <dgm:spPr/>
      <dgm:t>
        <a:bodyPr/>
        <a:lstStyle/>
        <a:p>
          <a:endParaRPr lang="en-US"/>
        </a:p>
      </dgm:t>
    </dgm:pt>
    <dgm:pt modelId="{076D3F84-E76C-094C-81C7-4F455F0A6BFC}">
      <dgm:prSet/>
      <dgm:spPr/>
      <dgm:t>
        <a:bodyPr/>
        <a:lstStyle/>
        <a:p>
          <a:r>
            <a:rPr lang="en-US" dirty="0"/>
            <a:t>Implement</a:t>
          </a:r>
        </a:p>
      </dgm:t>
    </dgm:pt>
    <dgm:pt modelId="{07EE38DC-E49A-4546-9E5A-DC556031743A}" type="parTrans" cxnId="{DCB160B9-D73F-9D49-9775-F93C44DF8F2C}">
      <dgm:prSet/>
      <dgm:spPr/>
      <dgm:t>
        <a:bodyPr/>
        <a:lstStyle/>
        <a:p>
          <a:endParaRPr lang="en-US"/>
        </a:p>
      </dgm:t>
    </dgm:pt>
    <dgm:pt modelId="{70926741-AECC-9949-8B9E-C852DC99EB04}" type="sibTrans" cxnId="{DCB160B9-D73F-9D49-9775-F93C44DF8F2C}">
      <dgm:prSet/>
      <dgm:spPr/>
      <dgm:t>
        <a:bodyPr/>
        <a:lstStyle/>
        <a:p>
          <a:endParaRPr lang="en-US"/>
        </a:p>
      </dgm:t>
    </dgm:pt>
    <dgm:pt modelId="{8252ACE0-E98D-0C4D-A695-F9EDA7344487}" type="pres">
      <dgm:prSet presAssocID="{6B103A6C-9944-464B-9D3F-2EE26ACDDFE8}" presName="Name0" presStyleCnt="0">
        <dgm:presLayoutVars>
          <dgm:dir/>
          <dgm:animLvl val="lvl"/>
          <dgm:resizeHandles val="exact"/>
        </dgm:presLayoutVars>
      </dgm:prSet>
      <dgm:spPr/>
    </dgm:pt>
    <dgm:pt modelId="{7E36A06E-147B-2E45-A615-5273251389D8}" type="pres">
      <dgm:prSet presAssocID="{0838AEC3-8692-034D-ADC8-73270AA09CAC}" presName="linNode" presStyleCnt="0"/>
      <dgm:spPr/>
    </dgm:pt>
    <dgm:pt modelId="{33F6D6E0-9417-1143-B56D-CDFF50635530}" type="pres">
      <dgm:prSet presAssocID="{0838AEC3-8692-034D-ADC8-73270AA09CAC}" presName="parentText" presStyleLbl="node1" presStyleIdx="0" presStyleCnt="7">
        <dgm:presLayoutVars>
          <dgm:chMax val="1"/>
          <dgm:bulletEnabled val="1"/>
        </dgm:presLayoutVars>
      </dgm:prSet>
      <dgm:spPr/>
    </dgm:pt>
    <dgm:pt modelId="{5FFF3D62-FA52-EA47-944C-4EC506F821F6}" type="pres">
      <dgm:prSet presAssocID="{32A9327E-585E-6B4F-84EF-F9B8BCF06381}" presName="sp" presStyleCnt="0"/>
      <dgm:spPr/>
    </dgm:pt>
    <dgm:pt modelId="{D227D014-401C-6243-BF7B-5C5B409F970E}" type="pres">
      <dgm:prSet presAssocID="{34D73470-EC9B-E44D-9648-6F6412B13B83}" presName="linNode" presStyleCnt="0"/>
      <dgm:spPr/>
    </dgm:pt>
    <dgm:pt modelId="{A5F2D885-E150-7747-815C-3AFF1E5BCEEC}" type="pres">
      <dgm:prSet presAssocID="{34D73470-EC9B-E44D-9648-6F6412B13B83}" presName="parentText" presStyleLbl="node1" presStyleIdx="1" presStyleCnt="7">
        <dgm:presLayoutVars>
          <dgm:chMax val="1"/>
          <dgm:bulletEnabled val="1"/>
        </dgm:presLayoutVars>
      </dgm:prSet>
      <dgm:spPr/>
    </dgm:pt>
    <dgm:pt modelId="{6E23ADAE-1260-B548-88B6-E34B832D985C}" type="pres">
      <dgm:prSet presAssocID="{31C84002-3A03-B144-A8B1-E628D3C7ACFD}" presName="sp" presStyleCnt="0"/>
      <dgm:spPr/>
    </dgm:pt>
    <dgm:pt modelId="{8B1069EB-5D3E-9B41-AB49-33EB0C749F64}" type="pres">
      <dgm:prSet presAssocID="{EBDB6278-1C79-6F4D-ACEB-F8520C86955B}" presName="linNode" presStyleCnt="0"/>
      <dgm:spPr/>
    </dgm:pt>
    <dgm:pt modelId="{D5FC704E-7356-BC4A-8954-C69A580EB7EA}" type="pres">
      <dgm:prSet presAssocID="{EBDB6278-1C79-6F4D-ACEB-F8520C86955B}" presName="parentText" presStyleLbl="node1" presStyleIdx="2" presStyleCnt="7">
        <dgm:presLayoutVars>
          <dgm:chMax val="1"/>
          <dgm:bulletEnabled val="1"/>
        </dgm:presLayoutVars>
      </dgm:prSet>
      <dgm:spPr/>
    </dgm:pt>
    <dgm:pt modelId="{68119EEE-8506-BF45-A5F7-7DBF2DD11E1A}" type="pres">
      <dgm:prSet presAssocID="{DAF74FD8-1036-6646-97AC-9AB6D02E24F1}" presName="sp" presStyleCnt="0"/>
      <dgm:spPr/>
    </dgm:pt>
    <dgm:pt modelId="{7E53BE0E-6BC0-B946-B427-6AEDBCF63C80}" type="pres">
      <dgm:prSet presAssocID="{19AC01CA-F74D-DE46-85EB-A831394DE563}" presName="linNode" presStyleCnt="0"/>
      <dgm:spPr/>
    </dgm:pt>
    <dgm:pt modelId="{FCEC7190-F55D-D54E-A7CA-6DD23E086195}" type="pres">
      <dgm:prSet presAssocID="{19AC01CA-F74D-DE46-85EB-A831394DE563}" presName="parentText" presStyleLbl="node1" presStyleIdx="3" presStyleCnt="7">
        <dgm:presLayoutVars>
          <dgm:chMax val="1"/>
          <dgm:bulletEnabled val="1"/>
        </dgm:presLayoutVars>
      </dgm:prSet>
      <dgm:spPr/>
    </dgm:pt>
    <dgm:pt modelId="{9E853D50-171D-5D49-AFF8-0825B1703BE4}" type="pres">
      <dgm:prSet presAssocID="{8ABA6F08-E5B0-024C-95BD-49E29D5BC27A}" presName="sp" presStyleCnt="0"/>
      <dgm:spPr/>
    </dgm:pt>
    <dgm:pt modelId="{CDCE6BC4-BCC7-D04A-BE5E-DBC6541E9C77}" type="pres">
      <dgm:prSet presAssocID="{6D497652-BCAF-E346-9335-2B5765A4408A}" presName="linNode" presStyleCnt="0"/>
      <dgm:spPr/>
    </dgm:pt>
    <dgm:pt modelId="{C06BAC7F-A74E-8348-8038-C9DE4CAA22A5}" type="pres">
      <dgm:prSet presAssocID="{6D497652-BCAF-E346-9335-2B5765A4408A}" presName="parentText" presStyleLbl="node1" presStyleIdx="4" presStyleCnt="7">
        <dgm:presLayoutVars>
          <dgm:chMax val="1"/>
          <dgm:bulletEnabled val="1"/>
        </dgm:presLayoutVars>
      </dgm:prSet>
      <dgm:spPr/>
    </dgm:pt>
    <dgm:pt modelId="{06C64C32-2795-CE43-9DD9-2939F00FE0E1}" type="pres">
      <dgm:prSet presAssocID="{92DC2701-9222-B24A-BD4E-1871B22ACFB3}" presName="sp" presStyleCnt="0"/>
      <dgm:spPr/>
    </dgm:pt>
    <dgm:pt modelId="{2D4B4275-F730-8E41-BA34-B15FE451F63A}" type="pres">
      <dgm:prSet presAssocID="{65A4899C-0931-4945-80B7-A0EA4535AB66}" presName="linNode" presStyleCnt="0"/>
      <dgm:spPr/>
    </dgm:pt>
    <dgm:pt modelId="{624F0347-88F4-F246-8A38-E8ECDF2BF765}" type="pres">
      <dgm:prSet presAssocID="{65A4899C-0931-4945-80B7-A0EA4535AB66}" presName="parentText" presStyleLbl="node1" presStyleIdx="5" presStyleCnt="7">
        <dgm:presLayoutVars>
          <dgm:chMax val="1"/>
          <dgm:bulletEnabled val="1"/>
        </dgm:presLayoutVars>
      </dgm:prSet>
      <dgm:spPr/>
    </dgm:pt>
    <dgm:pt modelId="{7E2BA58A-BE30-304E-AFAE-FB147AA573F8}" type="pres">
      <dgm:prSet presAssocID="{B19AD975-D5D2-2E41-9BC8-1149B1155D19}" presName="sp" presStyleCnt="0"/>
      <dgm:spPr/>
    </dgm:pt>
    <dgm:pt modelId="{A1684410-5F55-D543-A9A3-2632E21BA8E4}" type="pres">
      <dgm:prSet presAssocID="{076D3F84-E76C-094C-81C7-4F455F0A6BFC}" presName="linNode" presStyleCnt="0"/>
      <dgm:spPr/>
    </dgm:pt>
    <dgm:pt modelId="{5A168234-D45D-884B-ABC5-F24A8390C12E}" type="pres">
      <dgm:prSet presAssocID="{076D3F84-E76C-094C-81C7-4F455F0A6BFC}" presName="parentText" presStyleLbl="node1" presStyleIdx="6" presStyleCnt="7">
        <dgm:presLayoutVars>
          <dgm:chMax val="1"/>
          <dgm:bulletEnabled val="1"/>
        </dgm:presLayoutVars>
      </dgm:prSet>
      <dgm:spPr/>
    </dgm:pt>
  </dgm:ptLst>
  <dgm:cxnLst>
    <dgm:cxn modelId="{8726F105-CBA8-6D4E-A7B0-C202D11F7F9F}" srcId="{6B103A6C-9944-464B-9D3F-2EE26ACDDFE8}" destId="{EBDB6278-1C79-6F4D-ACEB-F8520C86955B}" srcOrd="2" destOrd="0" parTransId="{E3B4344F-F5CA-BD40-B7F9-092EC5FF22E3}" sibTransId="{DAF74FD8-1036-6646-97AC-9AB6D02E24F1}"/>
    <dgm:cxn modelId="{6050FE08-327A-954D-810C-DE230CEDA571}" srcId="{6B103A6C-9944-464B-9D3F-2EE26ACDDFE8}" destId="{34D73470-EC9B-E44D-9648-6F6412B13B83}" srcOrd="1" destOrd="0" parTransId="{35A9CE20-D3B0-E140-A2DC-D7EE737013ED}" sibTransId="{31C84002-3A03-B144-A8B1-E628D3C7ACFD}"/>
    <dgm:cxn modelId="{84DB6731-7B1E-4C48-ABE9-73F92890A137}" type="presOf" srcId="{19AC01CA-F74D-DE46-85EB-A831394DE563}" destId="{FCEC7190-F55D-D54E-A7CA-6DD23E086195}" srcOrd="0" destOrd="0" presId="urn:microsoft.com/office/officeart/2005/8/layout/vList5"/>
    <dgm:cxn modelId="{1CBE9F45-B305-9B42-B0D8-05716DA415A7}" srcId="{6B103A6C-9944-464B-9D3F-2EE26ACDDFE8}" destId="{0838AEC3-8692-034D-ADC8-73270AA09CAC}" srcOrd="0" destOrd="0" parTransId="{C55DD28A-3D06-6D41-B4ED-CB7851995928}" sibTransId="{32A9327E-585E-6B4F-84EF-F9B8BCF06381}"/>
    <dgm:cxn modelId="{3BC6E146-690C-8141-9B1E-B5A08CA58C50}" type="presOf" srcId="{65A4899C-0931-4945-80B7-A0EA4535AB66}" destId="{624F0347-88F4-F246-8A38-E8ECDF2BF765}" srcOrd="0" destOrd="0" presId="urn:microsoft.com/office/officeart/2005/8/layout/vList5"/>
    <dgm:cxn modelId="{F5E28D5B-F844-8644-9F32-1938DBB96981}" type="presOf" srcId="{EBDB6278-1C79-6F4D-ACEB-F8520C86955B}" destId="{D5FC704E-7356-BC4A-8954-C69A580EB7EA}" srcOrd="0" destOrd="0" presId="urn:microsoft.com/office/officeart/2005/8/layout/vList5"/>
    <dgm:cxn modelId="{BD4A6371-9AFD-B545-BC91-48C45ABA02DF}" type="presOf" srcId="{076D3F84-E76C-094C-81C7-4F455F0A6BFC}" destId="{5A168234-D45D-884B-ABC5-F24A8390C12E}" srcOrd="0" destOrd="0" presId="urn:microsoft.com/office/officeart/2005/8/layout/vList5"/>
    <dgm:cxn modelId="{5E73DA79-12BC-6849-8E82-5D772C3B86D4}" type="presOf" srcId="{34D73470-EC9B-E44D-9648-6F6412B13B83}" destId="{A5F2D885-E150-7747-815C-3AFF1E5BCEEC}" srcOrd="0" destOrd="0" presId="urn:microsoft.com/office/officeart/2005/8/layout/vList5"/>
    <dgm:cxn modelId="{FB802387-4A76-414E-B118-7BC0D18017CE}" type="presOf" srcId="{6B103A6C-9944-464B-9D3F-2EE26ACDDFE8}" destId="{8252ACE0-E98D-0C4D-A695-F9EDA7344487}" srcOrd="0" destOrd="0" presId="urn:microsoft.com/office/officeart/2005/8/layout/vList5"/>
    <dgm:cxn modelId="{DE096A95-0ABF-7B4D-BB5A-0FBD067FFE75}" type="presOf" srcId="{0838AEC3-8692-034D-ADC8-73270AA09CAC}" destId="{33F6D6E0-9417-1143-B56D-CDFF50635530}" srcOrd="0" destOrd="0" presId="urn:microsoft.com/office/officeart/2005/8/layout/vList5"/>
    <dgm:cxn modelId="{D6C3C0AD-AF55-8442-B49C-6E994C4E3C29}" srcId="{6B103A6C-9944-464B-9D3F-2EE26ACDDFE8}" destId="{19AC01CA-F74D-DE46-85EB-A831394DE563}" srcOrd="3" destOrd="0" parTransId="{67666BF4-BB50-B548-AC1A-B00FCC975D7A}" sibTransId="{8ABA6F08-E5B0-024C-95BD-49E29D5BC27A}"/>
    <dgm:cxn modelId="{DCB160B9-D73F-9D49-9775-F93C44DF8F2C}" srcId="{6B103A6C-9944-464B-9D3F-2EE26ACDDFE8}" destId="{076D3F84-E76C-094C-81C7-4F455F0A6BFC}" srcOrd="6" destOrd="0" parTransId="{07EE38DC-E49A-4546-9E5A-DC556031743A}" sibTransId="{70926741-AECC-9949-8B9E-C852DC99EB04}"/>
    <dgm:cxn modelId="{C9146CCA-EE84-A74C-AF2A-FC1030843658}" srcId="{6B103A6C-9944-464B-9D3F-2EE26ACDDFE8}" destId="{65A4899C-0931-4945-80B7-A0EA4535AB66}" srcOrd="5" destOrd="0" parTransId="{B4D3C5AF-5B7D-984C-A8F6-B29BC3894FE9}" sibTransId="{B19AD975-D5D2-2E41-9BC8-1149B1155D19}"/>
    <dgm:cxn modelId="{BCD00ECE-4DA1-8C4B-AF4F-671F39A8FD9A}" srcId="{6B103A6C-9944-464B-9D3F-2EE26ACDDFE8}" destId="{6D497652-BCAF-E346-9335-2B5765A4408A}" srcOrd="4" destOrd="0" parTransId="{CBD3257B-9809-A343-99F3-F381914987A0}" sibTransId="{92DC2701-9222-B24A-BD4E-1871B22ACFB3}"/>
    <dgm:cxn modelId="{B5B3CFF0-A28E-7C44-A62A-52A6A5AE6B1D}" type="presOf" srcId="{6D497652-BCAF-E346-9335-2B5765A4408A}" destId="{C06BAC7F-A74E-8348-8038-C9DE4CAA22A5}" srcOrd="0" destOrd="0" presId="urn:microsoft.com/office/officeart/2005/8/layout/vList5"/>
    <dgm:cxn modelId="{D848CDCF-2F31-0746-AE09-ED1BF961092B}" type="presParOf" srcId="{8252ACE0-E98D-0C4D-A695-F9EDA7344487}" destId="{7E36A06E-147B-2E45-A615-5273251389D8}" srcOrd="0" destOrd="0" presId="urn:microsoft.com/office/officeart/2005/8/layout/vList5"/>
    <dgm:cxn modelId="{C32D25AC-58FF-8E44-BA85-F74FE3E4E1C9}" type="presParOf" srcId="{7E36A06E-147B-2E45-A615-5273251389D8}" destId="{33F6D6E0-9417-1143-B56D-CDFF50635530}" srcOrd="0" destOrd="0" presId="urn:microsoft.com/office/officeart/2005/8/layout/vList5"/>
    <dgm:cxn modelId="{99ED216A-4229-E54E-B0A1-E09912092BD0}" type="presParOf" srcId="{8252ACE0-E98D-0C4D-A695-F9EDA7344487}" destId="{5FFF3D62-FA52-EA47-944C-4EC506F821F6}" srcOrd="1" destOrd="0" presId="urn:microsoft.com/office/officeart/2005/8/layout/vList5"/>
    <dgm:cxn modelId="{BF70CE78-2746-B544-BAF5-E5794BF3CF37}" type="presParOf" srcId="{8252ACE0-E98D-0C4D-A695-F9EDA7344487}" destId="{D227D014-401C-6243-BF7B-5C5B409F970E}" srcOrd="2" destOrd="0" presId="urn:microsoft.com/office/officeart/2005/8/layout/vList5"/>
    <dgm:cxn modelId="{9AC86D9B-5520-C349-87A7-E778B9724D99}" type="presParOf" srcId="{D227D014-401C-6243-BF7B-5C5B409F970E}" destId="{A5F2D885-E150-7747-815C-3AFF1E5BCEEC}" srcOrd="0" destOrd="0" presId="urn:microsoft.com/office/officeart/2005/8/layout/vList5"/>
    <dgm:cxn modelId="{54DB04F3-B62D-B845-8A2D-AAC876870B94}" type="presParOf" srcId="{8252ACE0-E98D-0C4D-A695-F9EDA7344487}" destId="{6E23ADAE-1260-B548-88B6-E34B832D985C}" srcOrd="3" destOrd="0" presId="urn:microsoft.com/office/officeart/2005/8/layout/vList5"/>
    <dgm:cxn modelId="{638CBF0B-B561-8444-B2C9-908AF9A84BB3}" type="presParOf" srcId="{8252ACE0-E98D-0C4D-A695-F9EDA7344487}" destId="{8B1069EB-5D3E-9B41-AB49-33EB0C749F64}" srcOrd="4" destOrd="0" presId="urn:microsoft.com/office/officeart/2005/8/layout/vList5"/>
    <dgm:cxn modelId="{FB91BFC5-B4CC-A64C-892D-B610BB85C56B}" type="presParOf" srcId="{8B1069EB-5D3E-9B41-AB49-33EB0C749F64}" destId="{D5FC704E-7356-BC4A-8954-C69A580EB7EA}" srcOrd="0" destOrd="0" presId="urn:microsoft.com/office/officeart/2005/8/layout/vList5"/>
    <dgm:cxn modelId="{1D4D7A83-F7BA-2B4A-9AFB-84B5B049B987}" type="presParOf" srcId="{8252ACE0-E98D-0C4D-A695-F9EDA7344487}" destId="{68119EEE-8506-BF45-A5F7-7DBF2DD11E1A}" srcOrd="5" destOrd="0" presId="urn:microsoft.com/office/officeart/2005/8/layout/vList5"/>
    <dgm:cxn modelId="{E12F0587-E9C2-AD49-88D6-B3DC8EC4449B}" type="presParOf" srcId="{8252ACE0-E98D-0C4D-A695-F9EDA7344487}" destId="{7E53BE0E-6BC0-B946-B427-6AEDBCF63C80}" srcOrd="6" destOrd="0" presId="urn:microsoft.com/office/officeart/2005/8/layout/vList5"/>
    <dgm:cxn modelId="{F1C0026B-1859-2D4F-8509-27ABD62DC0A0}" type="presParOf" srcId="{7E53BE0E-6BC0-B946-B427-6AEDBCF63C80}" destId="{FCEC7190-F55D-D54E-A7CA-6DD23E086195}" srcOrd="0" destOrd="0" presId="urn:microsoft.com/office/officeart/2005/8/layout/vList5"/>
    <dgm:cxn modelId="{96F1632B-920D-6E4E-BEF2-3C06C88F50D4}" type="presParOf" srcId="{8252ACE0-E98D-0C4D-A695-F9EDA7344487}" destId="{9E853D50-171D-5D49-AFF8-0825B1703BE4}" srcOrd="7" destOrd="0" presId="urn:microsoft.com/office/officeart/2005/8/layout/vList5"/>
    <dgm:cxn modelId="{08CE16BE-6B06-9B48-A493-5022D946D8E5}" type="presParOf" srcId="{8252ACE0-E98D-0C4D-A695-F9EDA7344487}" destId="{CDCE6BC4-BCC7-D04A-BE5E-DBC6541E9C77}" srcOrd="8" destOrd="0" presId="urn:microsoft.com/office/officeart/2005/8/layout/vList5"/>
    <dgm:cxn modelId="{252CD840-384A-D744-8F96-529D519B54A9}" type="presParOf" srcId="{CDCE6BC4-BCC7-D04A-BE5E-DBC6541E9C77}" destId="{C06BAC7F-A74E-8348-8038-C9DE4CAA22A5}" srcOrd="0" destOrd="0" presId="urn:microsoft.com/office/officeart/2005/8/layout/vList5"/>
    <dgm:cxn modelId="{F69FDACF-1EAF-1644-857A-88AB9EE5E0A5}" type="presParOf" srcId="{8252ACE0-E98D-0C4D-A695-F9EDA7344487}" destId="{06C64C32-2795-CE43-9DD9-2939F00FE0E1}" srcOrd="9" destOrd="0" presId="urn:microsoft.com/office/officeart/2005/8/layout/vList5"/>
    <dgm:cxn modelId="{52658016-BC70-924D-B84E-F7FE5F99F884}" type="presParOf" srcId="{8252ACE0-E98D-0C4D-A695-F9EDA7344487}" destId="{2D4B4275-F730-8E41-BA34-B15FE451F63A}" srcOrd="10" destOrd="0" presId="urn:microsoft.com/office/officeart/2005/8/layout/vList5"/>
    <dgm:cxn modelId="{7DEF3C6E-F59C-7649-BB6F-898136EEBB8D}" type="presParOf" srcId="{2D4B4275-F730-8E41-BA34-B15FE451F63A}" destId="{624F0347-88F4-F246-8A38-E8ECDF2BF765}" srcOrd="0" destOrd="0" presId="urn:microsoft.com/office/officeart/2005/8/layout/vList5"/>
    <dgm:cxn modelId="{90CD8DFD-FDCB-FB43-9315-8E1E40110B4B}" type="presParOf" srcId="{8252ACE0-E98D-0C4D-A695-F9EDA7344487}" destId="{7E2BA58A-BE30-304E-AFAE-FB147AA573F8}" srcOrd="11" destOrd="0" presId="urn:microsoft.com/office/officeart/2005/8/layout/vList5"/>
    <dgm:cxn modelId="{69C4F13B-FDF7-804A-9A0C-1F64B32D7D4B}" type="presParOf" srcId="{8252ACE0-E98D-0C4D-A695-F9EDA7344487}" destId="{A1684410-5F55-D543-A9A3-2632E21BA8E4}" srcOrd="12" destOrd="0" presId="urn:microsoft.com/office/officeart/2005/8/layout/vList5"/>
    <dgm:cxn modelId="{5555A771-287F-AF42-8BDF-A4229761B85B}" type="presParOf" srcId="{A1684410-5F55-D543-A9A3-2632E21BA8E4}" destId="{5A168234-D45D-884B-ABC5-F24A8390C12E}" srcOrd="0"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B103A6C-9944-464B-9D3F-2EE26ACDDFE8}" type="doc">
      <dgm:prSet loTypeId="urn:microsoft.com/office/officeart/2005/8/layout/hProcess9" loCatId="list" qsTypeId="urn:microsoft.com/office/officeart/2005/8/quickstyle/simple2" qsCatId="simple" csTypeId="urn:microsoft.com/office/officeart/2005/8/colors/accent1_2" csCatId="accent1" phldr="1"/>
      <dgm:spPr/>
      <dgm:t>
        <a:bodyPr/>
        <a:lstStyle/>
        <a:p>
          <a:endParaRPr lang="en-US"/>
        </a:p>
      </dgm:t>
    </dgm:pt>
    <dgm:pt modelId="{0838AEC3-8692-034D-ADC8-73270AA09CAC}">
      <dgm:prSet/>
      <dgm:spPr/>
      <dgm:t>
        <a:bodyPr/>
        <a:lstStyle/>
        <a:p>
          <a:r>
            <a:rPr lang="en-US" dirty="0"/>
            <a:t>Define Scope</a:t>
          </a:r>
        </a:p>
      </dgm:t>
    </dgm:pt>
    <dgm:pt modelId="{C55DD28A-3D06-6D41-B4ED-CB7851995928}" type="parTrans" cxnId="{1CBE9F45-B305-9B42-B0D8-05716DA415A7}">
      <dgm:prSet/>
      <dgm:spPr/>
      <dgm:t>
        <a:bodyPr/>
        <a:lstStyle/>
        <a:p>
          <a:endParaRPr lang="en-US"/>
        </a:p>
      </dgm:t>
    </dgm:pt>
    <dgm:pt modelId="{32A9327E-585E-6B4F-84EF-F9B8BCF06381}" type="sibTrans" cxnId="{1CBE9F45-B305-9B42-B0D8-05716DA415A7}">
      <dgm:prSet/>
      <dgm:spPr/>
      <dgm:t>
        <a:bodyPr/>
        <a:lstStyle/>
        <a:p>
          <a:endParaRPr lang="en-US"/>
        </a:p>
      </dgm:t>
    </dgm:pt>
    <dgm:pt modelId="{34D73470-EC9B-E44D-9648-6F6412B13B83}">
      <dgm:prSet/>
      <dgm:spPr/>
      <dgm:t>
        <a:bodyPr/>
        <a:lstStyle/>
        <a:p>
          <a:r>
            <a:rPr lang="en-US" dirty="0"/>
            <a:t>Identify Potential Risks</a:t>
          </a:r>
        </a:p>
      </dgm:t>
    </dgm:pt>
    <dgm:pt modelId="{35A9CE20-D3B0-E140-A2DC-D7EE737013ED}" type="parTrans" cxnId="{6050FE08-327A-954D-810C-DE230CEDA571}">
      <dgm:prSet/>
      <dgm:spPr/>
      <dgm:t>
        <a:bodyPr/>
        <a:lstStyle/>
        <a:p>
          <a:endParaRPr lang="en-US"/>
        </a:p>
      </dgm:t>
    </dgm:pt>
    <dgm:pt modelId="{31C84002-3A03-B144-A8B1-E628D3C7ACFD}" type="sibTrans" cxnId="{6050FE08-327A-954D-810C-DE230CEDA571}">
      <dgm:prSet/>
      <dgm:spPr/>
      <dgm:t>
        <a:bodyPr/>
        <a:lstStyle/>
        <a:p>
          <a:endParaRPr lang="en-US"/>
        </a:p>
      </dgm:t>
    </dgm:pt>
    <dgm:pt modelId="{EBDB6278-1C79-6F4D-ACEB-F8520C86955B}">
      <dgm:prSet/>
      <dgm:spPr/>
      <dgm:t>
        <a:bodyPr/>
        <a:lstStyle/>
        <a:p>
          <a:r>
            <a:rPr lang="en-US" dirty="0"/>
            <a:t>Analyze Risks</a:t>
          </a:r>
        </a:p>
      </dgm:t>
    </dgm:pt>
    <dgm:pt modelId="{E3B4344F-F5CA-BD40-B7F9-092EC5FF22E3}" type="parTrans" cxnId="{8726F105-CBA8-6D4E-A7B0-C202D11F7F9F}">
      <dgm:prSet/>
      <dgm:spPr/>
      <dgm:t>
        <a:bodyPr/>
        <a:lstStyle/>
        <a:p>
          <a:endParaRPr lang="en-US"/>
        </a:p>
      </dgm:t>
    </dgm:pt>
    <dgm:pt modelId="{DAF74FD8-1036-6646-97AC-9AB6D02E24F1}" type="sibTrans" cxnId="{8726F105-CBA8-6D4E-A7B0-C202D11F7F9F}">
      <dgm:prSet/>
      <dgm:spPr/>
      <dgm:t>
        <a:bodyPr/>
        <a:lstStyle/>
        <a:p>
          <a:endParaRPr lang="en-US"/>
        </a:p>
      </dgm:t>
    </dgm:pt>
    <dgm:pt modelId="{19AC01CA-F74D-DE46-85EB-A831394DE563}">
      <dgm:prSet/>
      <dgm:spPr/>
      <dgm:t>
        <a:bodyPr/>
        <a:lstStyle/>
        <a:p>
          <a:r>
            <a:rPr lang="en-US" dirty="0"/>
            <a:t>Rank Risks</a:t>
          </a:r>
        </a:p>
      </dgm:t>
    </dgm:pt>
    <dgm:pt modelId="{67666BF4-BB50-B548-AC1A-B00FCC975D7A}" type="parTrans" cxnId="{D6C3C0AD-AF55-8442-B49C-6E994C4E3C29}">
      <dgm:prSet/>
      <dgm:spPr/>
      <dgm:t>
        <a:bodyPr/>
        <a:lstStyle/>
        <a:p>
          <a:endParaRPr lang="en-US"/>
        </a:p>
      </dgm:t>
    </dgm:pt>
    <dgm:pt modelId="{8ABA6F08-E5B0-024C-95BD-49E29D5BC27A}" type="sibTrans" cxnId="{D6C3C0AD-AF55-8442-B49C-6E994C4E3C29}">
      <dgm:prSet/>
      <dgm:spPr/>
      <dgm:t>
        <a:bodyPr/>
        <a:lstStyle/>
        <a:p>
          <a:endParaRPr lang="en-US"/>
        </a:p>
      </dgm:t>
    </dgm:pt>
    <dgm:pt modelId="{6D497652-BCAF-E346-9335-2B5765A4408A}">
      <dgm:prSet/>
      <dgm:spPr/>
      <dgm:t>
        <a:bodyPr/>
        <a:lstStyle/>
        <a:p>
          <a:r>
            <a:rPr lang="en-US" dirty="0"/>
            <a:t>Risk Management Strategies</a:t>
          </a:r>
        </a:p>
      </dgm:t>
    </dgm:pt>
    <dgm:pt modelId="{CBD3257B-9809-A343-99F3-F381914987A0}" type="parTrans" cxnId="{BCD00ECE-4DA1-8C4B-AF4F-671F39A8FD9A}">
      <dgm:prSet/>
      <dgm:spPr/>
      <dgm:t>
        <a:bodyPr/>
        <a:lstStyle/>
        <a:p>
          <a:endParaRPr lang="en-US"/>
        </a:p>
      </dgm:t>
    </dgm:pt>
    <dgm:pt modelId="{92DC2701-9222-B24A-BD4E-1871B22ACFB3}" type="sibTrans" cxnId="{BCD00ECE-4DA1-8C4B-AF4F-671F39A8FD9A}">
      <dgm:prSet/>
      <dgm:spPr/>
      <dgm:t>
        <a:bodyPr/>
        <a:lstStyle/>
        <a:p>
          <a:endParaRPr lang="en-US"/>
        </a:p>
      </dgm:t>
    </dgm:pt>
    <dgm:pt modelId="{65A4899C-0931-4945-80B7-A0EA4535AB66}">
      <dgm:prSet/>
      <dgm:spPr/>
      <dgm:t>
        <a:bodyPr/>
        <a:lstStyle/>
        <a:p>
          <a:r>
            <a:rPr lang="en-US" dirty="0"/>
            <a:t>Evaluate and Monitor</a:t>
          </a:r>
        </a:p>
      </dgm:t>
    </dgm:pt>
    <dgm:pt modelId="{B4D3C5AF-5B7D-984C-A8F6-B29BC3894FE9}" type="parTrans" cxnId="{C9146CCA-EE84-A74C-AF2A-FC1030843658}">
      <dgm:prSet/>
      <dgm:spPr/>
      <dgm:t>
        <a:bodyPr/>
        <a:lstStyle/>
        <a:p>
          <a:endParaRPr lang="en-US"/>
        </a:p>
      </dgm:t>
    </dgm:pt>
    <dgm:pt modelId="{B19AD975-D5D2-2E41-9BC8-1149B1155D19}" type="sibTrans" cxnId="{C9146CCA-EE84-A74C-AF2A-FC1030843658}">
      <dgm:prSet/>
      <dgm:spPr/>
      <dgm:t>
        <a:bodyPr/>
        <a:lstStyle/>
        <a:p>
          <a:endParaRPr lang="en-US"/>
        </a:p>
      </dgm:t>
    </dgm:pt>
    <dgm:pt modelId="{076D3F84-E76C-094C-81C7-4F455F0A6BFC}">
      <dgm:prSet/>
      <dgm:spPr/>
      <dgm:t>
        <a:bodyPr/>
        <a:lstStyle/>
        <a:p>
          <a:r>
            <a:rPr lang="en-US" dirty="0"/>
            <a:t>Implement</a:t>
          </a:r>
        </a:p>
      </dgm:t>
    </dgm:pt>
    <dgm:pt modelId="{07EE38DC-E49A-4546-9E5A-DC556031743A}" type="parTrans" cxnId="{DCB160B9-D73F-9D49-9775-F93C44DF8F2C}">
      <dgm:prSet/>
      <dgm:spPr/>
      <dgm:t>
        <a:bodyPr/>
        <a:lstStyle/>
        <a:p>
          <a:endParaRPr lang="en-US"/>
        </a:p>
      </dgm:t>
    </dgm:pt>
    <dgm:pt modelId="{70926741-AECC-9949-8B9E-C852DC99EB04}" type="sibTrans" cxnId="{DCB160B9-D73F-9D49-9775-F93C44DF8F2C}">
      <dgm:prSet/>
      <dgm:spPr/>
      <dgm:t>
        <a:bodyPr/>
        <a:lstStyle/>
        <a:p>
          <a:endParaRPr lang="en-US"/>
        </a:p>
      </dgm:t>
    </dgm:pt>
    <dgm:pt modelId="{F1BBD3BE-FA1D-3748-B289-670E90F5ED42}" type="pres">
      <dgm:prSet presAssocID="{6B103A6C-9944-464B-9D3F-2EE26ACDDFE8}" presName="CompostProcess" presStyleCnt="0">
        <dgm:presLayoutVars>
          <dgm:dir/>
          <dgm:resizeHandles val="exact"/>
        </dgm:presLayoutVars>
      </dgm:prSet>
      <dgm:spPr/>
    </dgm:pt>
    <dgm:pt modelId="{E5FC4E3D-950B-F844-BC0A-03EBA01CDFB0}" type="pres">
      <dgm:prSet presAssocID="{6B103A6C-9944-464B-9D3F-2EE26ACDDFE8}" presName="arrow" presStyleLbl="bgShp" presStyleIdx="0" presStyleCnt="1"/>
      <dgm:spPr/>
    </dgm:pt>
    <dgm:pt modelId="{EFA883A6-F8A6-EC47-A775-6EB67FA8F96B}" type="pres">
      <dgm:prSet presAssocID="{6B103A6C-9944-464B-9D3F-2EE26ACDDFE8}" presName="linearProcess" presStyleCnt="0"/>
      <dgm:spPr/>
    </dgm:pt>
    <dgm:pt modelId="{8F505D68-1525-4C49-9EF0-1126BBBD13B2}" type="pres">
      <dgm:prSet presAssocID="{0838AEC3-8692-034D-ADC8-73270AA09CAC}" presName="textNode" presStyleLbl="node1" presStyleIdx="0" presStyleCnt="7">
        <dgm:presLayoutVars>
          <dgm:bulletEnabled val="1"/>
        </dgm:presLayoutVars>
      </dgm:prSet>
      <dgm:spPr/>
    </dgm:pt>
    <dgm:pt modelId="{9F038922-2082-EF47-901D-10FCE082E8B4}" type="pres">
      <dgm:prSet presAssocID="{32A9327E-585E-6B4F-84EF-F9B8BCF06381}" presName="sibTrans" presStyleCnt="0"/>
      <dgm:spPr/>
    </dgm:pt>
    <dgm:pt modelId="{789DCA28-DE7D-9147-88E3-5236E4DA73A2}" type="pres">
      <dgm:prSet presAssocID="{34D73470-EC9B-E44D-9648-6F6412B13B83}" presName="textNode" presStyleLbl="node1" presStyleIdx="1" presStyleCnt="7">
        <dgm:presLayoutVars>
          <dgm:bulletEnabled val="1"/>
        </dgm:presLayoutVars>
      </dgm:prSet>
      <dgm:spPr/>
    </dgm:pt>
    <dgm:pt modelId="{A5360ED6-BE6C-3649-9E49-96DDE4F3549E}" type="pres">
      <dgm:prSet presAssocID="{31C84002-3A03-B144-A8B1-E628D3C7ACFD}" presName="sibTrans" presStyleCnt="0"/>
      <dgm:spPr/>
    </dgm:pt>
    <dgm:pt modelId="{16FAD96A-B80E-4C42-8125-2A691EC935AB}" type="pres">
      <dgm:prSet presAssocID="{EBDB6278-1C79-6F4D-ACEB-F8520C86955B}" presName="textNode" presStyleLbl="node1" presStyleIdx="2" presStyleCnt="7">
        <dgm:presLayoutVars>
          <dgm:bulletEnabled val="1"/>
        </dgm:presLayoutVars>
      </dgm:prSet>
      <dgm:spPr/>
    </dgm:pt>
    <dgm:pt modelId="{34FF3CC9-FBF2-ED45-8B4B-147A6E7B269C}" type="pres">
      <dgm:prSet presAssocID="{DAF74FD8-1036-6646-97AC-9AB6D02E24F1}" presName="sibTrans" presStyleCnt="0"/>
      <dgm:spPr/>
    </dgm:pt>
    <dgm:pt modelId="{7FF5BBDF-62AF-CC4E-B008-2783751F50CF}" type="pres">
      <dgm:prSet presAssocID="{19AC01CA-F74D-DE46-85EB-A831394DE563}" presName="textNode" presStyleLbl="node1" presStyleIdx="3" presStyleCnt="7">
        <dgm:presLayoutVars>
          <dgm:bulletEnabled val="1"/>
        </dgm:presLayoutVars>
      </dgm:prSet>
      <dgm:spPr/>
    </dgm:pt>
    <dgm:pt modelId="{8C2F980A-9522-604F-811D-69A0610C676B}" type="pres">
      <dgm:prSet presAssocID="{8ABA6F08-E5B0-024C-95BD-49E29D5BC27A}" presName="sibTrans" presStyleCnt="0"/>
      <dgm:spPr/>
    </dgm:pt>
    <dgm:pt modelId="{A1F4AE24-AC58-1E4B-8609-40A7851E7733}" type="pres">
      <dgm:prSet presAssocID="{6D497652-BCAF-E346-9335-2B5765A4408A}" presName="textNode" presStyleLbl="node1" presStyleIdx="4" presStyleCnt="7">
        <dgm:presLayoutVars>
          <dgm:bulletEnabled val="1"/>
        </dgm:presLayoutVars>
      </dgm:prSet>
      <dgm:spPr/>
    </dgm:pt>
    <dgm:pt modelId="{013C1180-7EEE-2748-8695-B483DBAC4FD6}" type="pres">
      <dgm:prSet presAssocID="{92DC2701-9222-B24A-BD4E-1871B22ACFB3}" presName="sibTrans" presStyleCnt="0"/>
      <dgm:spPr/>
    </dgm:pt>
    <dgm:pt modelId="{7649B708-439E-7347-A143-D13A2B0B5042}" type="pres">
      <dgm:prSet presAssocID="{65A4899C-0931-4945-80B7-A0EA4535AB66}" presName="textNode" presStyleLbl="node1" presStyleIdx="5" presStyleCnt="7">
        <dgm:presLayoutVars>
          <dgm:bulletEnabled val="1"/>
        </dgm:presLayoutVars>
      </dgm:prSet>
      <dgm:spPr/>
    </dgm:pt>
    <dgm:pt modelId="{C1C2A4FE-98FF-D54C-92ED-B7BE3B48D160}" type="pres">
      <dgm:prSet presAssocID="{B19AD975-D5D2-2E41-9BC8-1149B1155D19}" presName="sibTrans" presStyleCnt="0"/>
      <dgm:spPr/>
    </dgm:pt>
    <dgm:pt modelId="{D42A74DE-717E-514C-8D52-2738BF12C8CA}" type="pres">
      <dgm:prSet presAssocID="{076D3F84-E76C-094C-81C7-4F455F0A6BFC}" presName="textNode" presStyleLbl="node1" presStyleIdx="6" presStyleCnt="7">
        <dgm:presLayoutVars>
          <dgm:bulletEnabled val="1"/>
        </dgm:presLayoutVars>
      </dgm:prSet>
      <dgm:spPr/>
    </dgm:pt>
  </dgm:ptLst>
  <dgm:cxnLst>
    <dgm:cxn modelId="{8726F105-CBA8-6D4E-A7B0-C202D11F7F9F}" srcId="{6B103A6C-9944-464B-9D3F-2EE26ACDDFE8}" destId="{EBDB6278-1C79-6F4D-ACEB-F8520C86955B}" srcOrd="2" destOrd="0" parTransId="{E3B4344F-F5CA-BD40-B7F9-092EC5FF22E3}" sibTransId="{DAF74FD8-1036-6646-97AC-9AB6D02E24F1}"/>
    <dgm:cxn modelId="{6050FE08-327A-954D-810C-DE230CEDA571}" srcId="{6B103A6C-9944-464B-9D3F-2EE26ACDDFE8}" destId="{34D73470-EC9B-E44D-9648-6F6412B13B83}" srcOrd="1" destOrd="0" parTransId="{35A9CE20-D3B0-E140-A2DC-D7EE737013ED}" sibTransId="{31C84002-3A03-B144-A8B1-E628D3C7ACFD}"/>
    <dgm:cxn modelId="{B9A6680D-F618-D24B-A568-B5721A38C052}" type="presOf" srcId="{6D497652-BCAF-E346-9335-2B5765A4408A}" destId="{A1F4AE24-AC58-1E4B-8609-40A7851E7733}" srcOrd="0" destOrd="0" presId="urn:microsoft.com/office/officeart/2005/8/layout/hProcess9"/>
    <dgm:cxn modelId="{3964AF31-51BE-E543-B76E-BF20F756FF86}" type="presOf" srcId="{65A4899C-0931-4945-80B7-A0EA4535AB66}" destId="{7649B708-439E-7347-A143-D13A2B0B5042}" srcOrd="0" destOrd="0" presId="urn:microsoft.com/office/officeart/2005/8/layout/hProcess9"/>
    <dgm:cxn modelId="{1CBE9F45-B305-9B42-B0D8-05716DA415A7}" srcId="{6B103A6C-9944-464B-9D3F-2EE26ACDDFE8}" destId="{0838AEC3-8692-034D-ADC8-73270AA09CAC}" srcOrd="0" destOrd="0" parTransId="{C55DD28A-3D06-6D41-B4ED-CB7851995928}" sibTransId="{32A9327E-585E-6B4F-84EF-F9B8BCF06381}"/>
    <dgm:cxn modelId="{B46F8D83-86D9-8548-9E8C-F22BFDFC0F80}" type="presOf" srcId="{6B103A6C-9944-464B-9D3F-2EE26ACDDFE8}" destId="{F1BBD3BE-FA1D-3748-B289-670E90F5ED42}" srcOrd="0" destOrd="0" presId="urn:microsoft.com/office/officeart/2005/8/layout/hProcess9"/>
    <dgm:cxn modelId="{647DEC83-14D2-1548-B15C-472EFD823091}" type="presOf" srcId="{076D3F84-E76C-094C-81C7-4F455F0A6BFC}" destId="{D42A74DE-717E-514C-8D52-2738BF12C8CA}" srcOrd="0" destOrd="0" presId="urn:microsoft.com/office/officeart/2005/8/layout/hProcess9"/>
    <dgm:cxn modelId="{D6C3C0AD-AF55-8442-B49C-6E994C4E3C29}" srcId="{6B103A6C-9944-464B-9D3F-2EE26ACDDFE8}" destId="{19AC01CA-F74D-DE46-85EB-A831394DE563}" srcOrd="3" destOrd="0" parTransId="{67666BF4-BB50-B548-AC1A-B00FCC975D7A}" sibTransId="{8ABA6F08-E5B0-024C-95BD-49E29D5BC27A}"/>
    <dgm:cxn modelId="{DCB160B9-D73F-9D49-9775-F93C44DF8F2C}" srcId="{6B103A6C-9944-464B-9D3F-2EE26ACDDFE8}" destId="{076D3F84-E76C-094C-81C7-4F455F0A6BFC}" srcOrd="6" destOrd="0" parTransId="{07EE38DC-E49A-4546-9E5A-DC556031743A}" sibTransId="{70926741-AECC-9949-8B9E-C852DC99EB04}"/>
    <dgm:cxn modelId="{C9146CCA-EE84-A74C-AF2A-FC1030843658}" srcId="{6B103A6C-9944-464B-9D3F-2EE26ACDDFE8}" destId="{65A4899C-0931-4945-80B7-A0EA4535AB66}" srcOrd="5" destOrd="0" parTransId="{B4D3C5AF-5B7D-984C-A8F6-B29BC3894FE9}" sibTransId="{B19AD975-D5D2-2E41-9BC8-1149B1155D19}"/>
    <dgm:cxn modelId="{BCD00ECE-4DA1-8C4B-AF4F-671F39A8FD9A}" srcId="{6B103A6C-9944-464B-9D3F-2EE26ACDDFE8}" destId="{6D497652-BCAF-E346-9335-2B5765A4408A}" srcOrd="4" destOrd="0" parTransId="{CBD3257B-9809-A343-99F3-F381914987A0}" sibTransId="{92DC2701-9222-B24A-BD4E-1871B22ACFB3}"/>
    <dgm:cxn modelId="{8D7588E8-B208-3349-8472-EA46E75A7F51}" type="presOf" srcId="{0838AEC3-8692-034D-ADC8-73270AA09CAC}" destId="{8F505D68-1525-4C49-9EF0-1126BBBD13B2}" srcOrd="0" destOrd="0" presId="urn:microsoft.com/office/officeart/2005/8/layout/hProcess9"/>
    <dgm:cxn modelId="{6F5313F2-1AE9-8F4D-98C6-F0D0B0D09FD4}" type="presOf" srcId="{34D73470-EC9B-E44D-9648-6F6412B13B83}" destId="{789DCA28-DE7D-9147-88E3-5236E4DA73A2}" srcOrd="0" destOrd="0" presId="urn:microsoft.com/office/officeart/2005/8/layout/hProcess9"/>
    <dgm:cxn modelId="{748CF2F7-3170-374F-8761-31CA74C0ED28}" type="presOf" srcId="{EBDB6278-1C79-6F4D-ACEB-F8520C86955B}" destId="{16FAD96A-B80E-4C42-8125-2A691EC935AB}" srcOrd="0" destOrd="0" presId="urn:microsoft.com/office/officeart/2005/8/layout/hProcess9"/>
    <dgm:cxn modelId="{A1CF11FC-B98C-D149-82E8-E9FEE5958B30}" type="presOf" srcId="{19AC01CA-F74D-DE46-85EB-A831394DE563}" destId="{7FF5BBDF-62AF-CC4E-B008-2783751F50CF}" srcOrd="0" destOrd="0" presId="urn:microsoft.com/office/officeart/2005/8/layout/hProcess9"/>
    <dgm:cxn modelId="{B16E0A0C-BCB8-2E47-A285-990BC625C08E}" type="presParOf" srcId="{F1BBD3BE-FA1D-3748-B289-670E90F5ED42}" destId="{E5FC4E3D-950B-F844-BC0A-03EBA01CDFB0}" srcOrd="0" destOrd="0" presId="urn:microsoft.com/office/officeart/2005/8/layout/hProcess9"/>
    <dgm:cxn modelId="{0636DA83-E744-A24A-A2A9-F87C19F76295}" type="presParOf" srcId="{F1BBD3BE-FA1D-3748-B289-670E90F5ED42}" destId="{EFA883A6-F8A6-EC47-A775-6EB67FA8F96B}" srcOrd="1" destOrd="0" presId="urn:microsoft.com/office/officeart/2005/8/layout/hProcess9"/>
    <dgm:cxn modelId="{FEC6D12D-A0BB-A242-AA91-F8D968AE5212}" type="presParOf" srcId="{EFA883A6-F8A6-EC47-A775-6EB67FA8F96B}" destId="{8F505D68-1525-4C49-9EF0-1126BBBD13B2}" srcOrd="0" destOrd="0" presId="urn:microsoft.com/office/officeart/2005/8/layout/hProcess9"/>
    <dgm:cxn modelId="{A6244C64-5FD7-294A-8945-79297806EF6B}" type="presParOf" srcId="{EFA883A6-F8A6-EC47-A775-6EB67FA8F96B}" destId="{9F038922-2082-EF47-901D-10FCE082E8B4}" srcOrd="1" destOrd="0" presId="urn:microsoft.com/office/officeart/2005/8/layout/hProcess9"/>
    <dgm:cxn modelId="{F84B968E-14AA-3D4C-BB41-1A380F96DD7D}" type="presParOf" srcId="{EFA883A6-F8A6-EC47-A775-6EB67FA8F96B}" destId="{789DCA28-DE7D-9147-88E3-5236E4DA73A2}" srcOrd="2" destOrd="0" presId="urn:microsoft.com/office/officeart/2005/8/layout/hProcess9"/>
    <dgm:cxn modelId="{78E5A65D-FDC1-0849-B90D-2FFC5B328416}" type="presParOf" srcId="{EFA883A6-F8A6-EC47-A775-6EB67FA8F96B}" destId="{A5360ED6-BE6C-3649-9E49-96DDE4F3549E}" srcOrd="3" destOrd="0" presId="urn:microsoft.com/office/officeart/2005/8/layout/hProcess9"/>
    <dgm:cxn modelId="{7DF725DD-B640-5C48-8A69-3E4CE38C20C1}" type="presParOf" srcId="{EFA883A6-F8A6-EC47-A775-6EB67FA8F96B}" destId="{16FAD96A-B80E-4C42-8125-2A691EC935AB}" srcOrd="4" destOrd="0" presId="urn:microsoft.com/office/officeart/2005/8/layout/hProcess9"/>
    <dgm:cxn modelId="{FBB52425-627E-2446-953A-6BFB6451017B}" type="presParOf" srcId="{EFA883A6-F8A6-EC47-A775-6EB67FA8F96B}" destId="{34FF3CC9-FBF2-ED45-8B4B-147A6E7B269C}" srcOrd="5" destOrd="0" presId="urn:microsoft.com/office/officeart/2005/8/layout/hProcess9"/>
    <dgm:cxn modelId="{7FE99CE1-7EB5-3842-82EE-494E9571D34C}" type="presParOf" srcId="{EFA883A6-F8A6-EC47-A775-6EB67FA8F96B}" destId="{7FF5BBDF-62AF-CC4E-B008-2783751F50CF}" srcOrd="6" destOrd="0" presId="urn:microsoft.com/office/officeart/2005/8/layout/hProcess9"/>
    <dgm:cxn modelId="{D066BD67-E562-5C4A-92EC-BE40A9ED11E4}" type="presParOf" srcId="{EFA883A6-F8A6-EC47-A775-6EB67FA8F96B}" destId="{8C2F980A-9522-604F-811D-69A0610C676B}" srcOrd="7" destOrd="0" presId="urn:microsoft.com/office/officeart/2005/8/layout/hProcess9"/>
    <dgm:cxn modelId="{D310422D-5446-3A46-B87D-487F827AC2ED}" type="presParOf" srcId="{EFA883A6-F8A6-EC47-A775-6EB67FA8F96B}" destId="{A1F4AE24-AC58-1E4B-8609-40A7851E7733}" srcOrd="8" destOrd="0" presId="urn:microsoft.com/office/officeart/2005/8/layout/hProcess9"/>
    <dgm:cxn modelId="{C2D343AF-4426-E04E-BCD5-F7E5E919E1BA}" type="presParOf" srcId="{EFA883A6-F8A6-EC47-A775-6EB67FA8F96B}" destId="{013C1180-7EEE-2748-8695-B483DBAC4FD6}" srcOrd="9" destOrd="0" presId="urn:microsoft.com/office/officeart/2005/8/layout/hProcess9"/>
    <dgm:cxn modelId="{D3D2E0C8-6B47-564B-BCC7-3794833FF3E4}" type="presParOf" srcId="{EFA883A6-F8A6-EC47-A775-6EB67FA8F96B}" destId="{7649B708-439E-7347-A143-D13A2B0B5042}" srcOrd="10" destOrd="0" presId="urn:microsoft.com/office/officeart/2005/8/layout/hProcess9"/>
    <dgm:cxn modelId="{410A31F7-4D77-C243-9149-B660B11055E3}" type="presParOf" srcId="{EFA883A6-F8A6-EC47-A775-6EB67FA8F96B}" destId="{C1C2A4FE-98FF-D54C-92ED-B7BE3B48D160}" srcOrd="11" destOrd="0" presId="urn:microsoft.com/office/officeart/2005/8/layout/hProcess9"/>
    <dgm:cxn modelId="{01A9400C-0DDC-9C43-BEA8-172251B20067}" type="presParOf" srcId="{EFA883A6-F8A6-EC47-A775-6EB67FA8F96B}" destId="{D42A74DE-717E-514C-8D52-2738BF12C8CA}" srcOrd="12"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074B977-E505-4D2B-954A-F41A51BDBB87}" type="doc">
      <dgm:prSet loTypeId="urn:microsoft.com/office/officeart/2005/8/layout/hList1" loCatId="list" qsTypeId="urn:microsoft.com/office/officeart/2005/8/quickstyle/simple1" qsCatId="simple" csTypeId="urn:microsoft.com/office/officeart/2005/8/colors/colorful2" csCatId="colorful"/>
      <dgm:spPr/>
      <dgm:t>
        <a:bodyPr/>
        <a:lstStyle/>
        <a:p>
          <a:endParaRPr lang="en-US"/>
        </a:p>
      </dgm:t>
    </dgm:pt>
    <dgm:pt modelId="{0FD0521F-4E3B-4452-8AEF-B8C0B6E87FDC}">
      <dgm:prSet/>
      <dgm:spPr/>
      <dgm:t>
        <a:bodyPr/>
        <a:lstStyle/>
        <a:p>
          <a:r>
            <a:rPr lang="en-US"/>
            <a:t>Look in the past </a:t>
          </a:r>
        </a:p>
      </dgm:t>
    </dgm:pt>
    <dgm:pt modelId="{8CF9EDF5-DF9C-41C7-A6E2-71FC46CFFFEC}" type="parTrans" cxnId="{F1042EAB-3FEC-4931-8A35-6401307EEE25}">
      <dgm:prSet/>
      <dgm:spPr/>
      <dgm:t>
        <a:bodyPr/>
        <a:lstStyle/>
        <a:p>
          <a:endParaRPr lang="en-US"/>
        </a:p>
      </dgm:t>
    </dgm:pt>
    <dgm:pt modelId="{937147A1-2E06-4AAC-ADBC-1CB66705F10A}" type="sibTrans" cxnId="{F1042EAB-3FEC-4931-8A35-6401307EEE25}">
      <dgm:prSet/>
      <dgm:spPr/>
      <dgm:t>
        <a:bodyPr/>
        <a:lstStyle/>
        <a:p>
          <a:endParaRPr lang="en-US"/>
        </a:p>
      </dgm:t>
    </dgm:pt>
    <dgm:pt modelId="{DE05036C-71EA-4952-AE2A-79EC832EAA5F}">
      <dgm:prSet/>
      <dgm:spPr/>
      <dgm:t>
        <a:bodyPr/>
        <a:lstStyle/>
        <a:p>
          <a:r>
            <a:rPr lang="en-US" dirty="0"/>
            <a:t>Historical Disasters</a:t>
          </a:r>
        </a:p>
      </dgm:t>
    </dgm:pt>
    <dgm:pt modelId="{C4E1DDE8-A898-4E83-BF8A-AD3C713DAE23}" type="parTrans" cxnId="{96804D61-C1FC-4B61-961A-E893A2514C2F}">
      <dgm:prSet/>
      <dgm:spPr/>
      <dgm:t>
        <a:bodyPr/>
        <a:lstStyle/>
        <a:p>
          <a:endParaRPr lang="en-US"/>
        </a:p>
      </dgm:t>
    </dgm:pt>
    <dgm:pt modelId="{E591B1CA-E193-435B-BE38-6C9E6B72A8DC}" type="sibTrans" cxnId="{96804D61-C1FC-4B61-961A-E893A2514C2F}">
      <dgm:prSet/>
      <dgm:spPr/>
      <dgm:t>
        <a:bodyPr/>
        <a:lstStyle/>
        <a:p>
          <a:endParaRPr lang="en-US"/>
        </a:p>
      </dgm:t>
    </dgm:pt>
    <dgm:pt modelId="{C787895D-88A3-4627-9C04-2F4C9E30CDCD}">
      <dgm:prSet/>
      <dgm:spPr/>
      <dgm:t>
        <a:bodyPr/>
        <a:lstStyle/>
        <a:p>
          <a:r>
            <a:rPr lang="en-US" dirty="0"/>
            <a:t>Understand Consequences – People, Property, Resources, Operations</a:t>
          </a:r>
        </a:p>
      </dgm:t>
    </dgm:pt>
    <dgm:pt modelId="{47ED9EAA-13E9-450A-A73A-8EC5A00B87B4}" type="parTrans" cxnId="{B8ED4AF5-DBA4-4775-BC99-9F203ED1F3BD}">
      <dgm:prSet/>
      <dgm:spPr/>
      <dgm:t>
        <a:bodyPr/>
        <a:lstStyle/>
        <a:p>
          <a:endParaRPr lang="en-US"/>
        </a:p>
      </dgm:t>
    </dgm:pt>
    <dgm:pt modelId="{4F5FC000-24B9-404C-AB0E-F426D9A572E1}" type="sibTrans" cxnId="{B8ED4AF5-DBA4-4775-BC99-9F203ED1F3BD}">
      <dgm:prSet/>
      <dgm:spPr/>
      <dgm:t>
        <a:bodyPr/>
        <a:lstStyle/>
        <a:p>
          <a:endParaRPr lang="en-US"/>
        </a:p>
      </dgm:t>
    </dgm:pt>
    <dgm:pt modelId="{27766DF1-C6F6-41A0-9F5B-11FDA0583389}">
      <dgm:prSet/>
      <dgm:spPr/>
      <dgm:t>
        <a:bodyPr/>
        <a:lstStyle/>
        <a:p>
          <a:r>
            <a:rPr lang="en-US"/>
            <a:t>Plan for the future</a:t>
          </a:r>
        </a:p>
      </dgm:t>
    </dgm:pt>
    <dgm:pt modelId="{2B1077DB-6399-4C7F-801B-2CC4AD898139}" type="parTrans" cxnId="{F1E82D54-CC3A-4BB0-B97E-C55F98EDCF48}">
      <dgm:prSet/>
      <dgm:spPr/>
      <dgm:t>
        <a:bodyPr/>
        <a:lstStyle/>
        <a:p>
          <a:endParaRPr lang="en-US"/>
        </a:p>
      </dgm:t>
    </dgm:pt>
    <dgm:pt modelId="{6F494633-B7D6-43F8-A8DC-84EA515EE683}" type="sibTrans" cxnId="{F1E82D54-CC3A-4BB0-B97E-C55F98EDCF48}">
      <dgm:prSet/>
      <dgm:spPr/>
      <dgm:t>
        <a:bodyPr/>
        <a:lstStyle/>
        <a:p>
          <a:endParaRPr lang="en-US"/>
        </a:p>
      </dgm:t>
    </dgm:pt>
    <dgm:pt modelId="{2976AE00-1C66-4FE3-BCE9-3980ED0F213E}">
      <dgm:prSet/>
      <dgm:spPr/>
      <dgm:t>
        <a:bodyPr/>
        <a:lstStyle/>
        <a:p>
          <a:r>
            <a:rPr lang="en-US" dirty="0"/>
            <a:t>Expert Elicitation</a:t>
          </a:r>
        </a:p>
      </dgm:t>
    </dgm:pt>
    <dgm:pt modelId="{81CE61B7-09B8-4802-8A52-B9C2A33C4847}" type="parTrans" cxnId="{82DB1D28-DA6B-4F19-880E-CE5F7B10D173}">
      <dgm:prSet/>
      <dgm:spPr/>
      <dgm:t>
        <a:bodyPr/>
        <a:lstStyle/>
        <a:p>
          <a:endParaRPr lang="en-US"/>
        </a:p>
      </dgm:t>
    </dgm:pt>
    <dgm:pt modelId="{CACC8651-8C40-42DC-8443-7ECE3F6BBD86}" type="sibTrans" cxnId="{82DB1D28-DA6B-4F19-880E-CE5F7B10D173}">
      <dgm:prSet/>
      <dgm:spPr/>
      <dgm:t>
        <a:bodyPr/>
        <a:lstStyle/>
        <a:p>
          <a:endParaRPr lang="en-US"/>
        </a:p>
      </dgm:t>
    </dgm:pt>
    <dgm:pt modelId="{8DACF27A-CB6B-485D-A7EE-91C97621612F}">
      <dgm:prSet/>
      <dgm:spPr/>
      <dgm:t>
        <a:bodyPr/>
        <a:lstStyle/>
        <a:p>
          <a:r>
            <a:rPr lang="en-US" dirty="0"/>
            <a:t>Hypothesize Likelihood</a:t>
          </a:r>
        </a:p>
      </dgm:t>
    </dgm:pt>
    <dgm:pt modelId="{880D8E4F-421C-44ED-BBB3-471155053516}" type="parTrans" cxnId="{9DC2E0AA-2FCC-47F6-92CE-D6F6B538AE92}">
      <dgm:prSet/>
      <dgm:spPr/>
      <dgm:t>
        <a:bodyPr/>
        <a:lstStyle/>
        <a:p>
          <a:endParaRPr lang="en-US"/>
        </a:p>
      </dgm:t>
    </dgm:pt>
    <dgm:pt modelId="{1C636DB5-44E2-4D7D-9B08-427FE3FEE401}" type="sibTrans" cxnId="{9DC2E0AA-2FCC-47F6-92CE-D6F6B538AE92}">
      <dgm:prSet/>
      <dgm:spPr/>
      <dgm:t>
        <a:bodyPr/>
        <a:lstStyle/>
        <a:p>
          <a:endParaRPr lang="en-US"/>
        </a:p>
      </dgm:t>
    </dgm:pt>
    <dgm:pt modelId="{BAE23870-D437-554B-B230-5646D2C83340}" type="pres">
      <dgm:prSet presAssocID="{0074B977-E505-4D2B-954A-F41A51BDBB87}" presName="Name0" presStyleCnt="0">
        <dgm:presLayoutVars>
          <dgm:dir/>
          <dgm:animLvl val="lvl"/>
          <dgm:resizeHandles val="exact"/>
        </dgm:presLayoutVars>
      </dgm:prSet>
      <dgm:spPr/>
    </dgm:pt>
    <dgm:pt modelId="{C2048051-54E5-9D49-B780-CEDA431C878A}" type="pres">
      <dgm:prSet presAssocID="{0FD0521F-4E3B-4452-8AEF-B8C0B6E87FDC}" presName="composite" presStyleCnt="0"/>
      <dgm:spPr/>
    </dgm:pt>
    <dgm:pt modelId="{01183D4F-B94E-3942-9D82-D41951752A9C}" type="pres">
      <dgm:prSet presAssocID="{0FD0521F-4E3B-4452-8AEF-B8C0B6E87FDC}" presName="parTx" presStyleLbl="alignNode1" presStyleIdx="0" presStyleCnt="2">
        <dgm:presLayoutVars>
          <dgm:chMax val="0"/>
          <dgm:chPref val="0"/>
          <dgm:bulletEnabled val="1"/>
        </dgm:presLayoutVars>
      </dgm:prSet>
      <dgm:spPr/>
    </dgm:pt>
    <dgm:pt modelId="{8898F7B3-EF35-994A-BD36-25EFC7562E5F}" type="pres">
      <dgm:prSet presAssocID="{0FD0521F-4E3B-4452-8AEF-B8C0B6E87FDC}" presName="desTx" presStyleLbl="alignAccFollowNode1" presStyleIdx="0" presStyleCnt="2">
        <dgm:presLayoutVars>
          <dgm:bulletEnabled val="1"/>
        </dgm:presLayoutVars>
      </dgm:prSet>
      <dgm:spPr/>
    </dgm:pt>
    <dgm:pt modelId="{687BFFBC-69F6-B345-AEA5-C819834CCBE0}" type="pres">
      <dgm:prSet presAssocID="{937147A1-2E06-4AAC-ADBC-1CB66705F10A}" presName="space" presStyleCnt="0"/>
      <dgm:spPr/>
    </dgm:pt>
    <dgm:pt modelId="{CD44A183-2EFA-7046-ACED-BD66EB1F34C6}" type="pres">
      <dgm:prSet presAssocID="{27766DF1-C6F6-41A0-9F5B-11FDA0583389}" presName="composite" presStyleCnt="0"/>
      <dgm:spPr/>
    </dgm:pt>
    <dgm:pt modelId="{118DD981-0C8C-6C41-88D9-6B40B544CEFF}" type="pres">
      <dgm:prSet presAssocID="{27766DF1-C6F6-41A0-9F5B-11FDA0583389}" presName="parTx" presStyleLbl="alignNode1" presStyleIdx="1" presStyleCnt="2">
        <dgm:presLayoutVars>
          <dgm:chMax val="0"/>
          <dgm:chPref val="0"/>
          <dgm:bulletEnabled val="1"/>
        </dgm:presLayoutVars>
      </dgm:prSet>
      <dgm:spPr/>
    </dgm:pt>
    <dgm:pt modelId="{3A2B3452-4C80-6A43-8082-969146FFD194}" type="pres">
      <dgm:prSet presAssocID="{27766DF1-C6F6-41A0-9F5B-11FDA0583389}" presName="desTx" presStyleLbl="alignAccFollowNode1" presStyleIdx="1" presStyleCnt="2">
        <dgm:presLayoutVars>
          <dgm:bulletEnabled val="1"/>
        </dgm:presLayoutVars>
      </dgm:prSet>
      <dgm:spPr/>
    </dgm:pt>
  </dgm:ptLst>
  <dgm:cxnLst>
    <dgm:cxn modelId="{82DB1D28-DA6B-4F19-880E-CE5F7B10D173}" srcId="{27766DF1-C6F6-41A0-9F5B-11FDA0583389}" destId="{2976AE00-1C66-4FE3-BCE9-3980ED0F213E}" srcOrd="0" destOrd="0" parTransId="{81CE61B7-09B8-4802-8A52-B9C2A33C4847}" sibTransId="{CACC8651-8C40-42DC-8443-7ECE3F6BBD86}"/>
    <dgm:cxn modelId="{390AFA2E-DDC8-3F4D-8946-DA07A981BF2D}" type="presOf" srcId="{2976AE00-1C66-4FE3-BCE9-3980ED0F213E}" destId="{3A2B3452-4C80-6A43-8082-969146FFD194}" srcOrd="0" destOrd="0" presId="urn:microsoft.com/office/officeart/2005/8/layout/hList1"/>
    <dgm:cxn modelId="{F1E82D54-CC3A-4BB0-B97E-C55F98EDCF48}" srcId="{0074B977-E505-4D2B-954A-F41A51BDBB87}" destId="{27766DF1-C6F6-41A0-9F5B-11FDA0583389}" srcOrd="1" destOrd="0" parTransId="{2B1077DB-6399-4C7F-801B-2CC4AD898139}" sibTransId="{6F494633-B7D6-43F8-A8DC-84EA515EE683}"/>
    <dgm:cxn modelId="{96804D61-C1FC-4B61-961A-E893A2514C2F}" srcId="{0FD0521F-4E3B-4452-8AEF-B8C0B6E87FDC}" destId="{DE05036C-71EA-4952-AE2A-79EC832EAA5F}" srcOrd="0" destOrd="0" parTransId="{C4E1DDE8-A898-4E83-BF8A-AD3C713DAE23}" sibTransId="{E591B1CA-E193-435B-BE38-6C9E6B72A8DC}"/>
    <dgm:cxn modelId="{FBB65D82-2AA7-DF44-8031-F788E78A607A}" type="presOf" srcId="{0FD0521F-4E3B-4452-8AEF-B8C0B6E87FDC}" destId="{01183D4F-B94E-3942-9D82-D41951752A9C}" srcOrd="0" destOrd="0" presId="urn:microsoft.com/office/officeart/2005/8/layout/hList1"/>
    <dgm:cxn modelId="{747EA99D-3BCB-F846-A304-94D31D948B38}" type="presOf" srcId="{8DACF27A-CB6B-485D-A7EE-91C97621612F}" destId="{3A2B3452-4C80-6A43-8082-969146FFD194}" srcOrd="0" destOrd="1" presId="urn:microsoft.com/office/officeart/2005/8/layout/hList1"/>
    <dgm:cxn modelId="{9DC2E0AA-2FCC-47F6-92CE-D6F6B538AE92}" srcId="{27766DF1-C6F6-41A0-9F5B-11FDA0583389}" destId="{8DACF27A-CB6B-485D-A7EE-91C97621612F}" srcOrd="1" destOrd="0" parTransId="{880D8E4F-421C-44ED-BBB3-471155053516}" sibTransId="{1C636DB5-44E2-4D7D-9B08-427FE3FEE401}"/>
    <dgm:cxn modelId="{F1042EAB-3FEC-4931-8A35-6401307EEE25}" srcId="{0074B977-E505-4D2B-954A-F41A51BDBB87}" destId="{0FD0521F-4E3B-4452-8AEF-B8C0B6E87FDC}" srcOrd="0" destOrd="0" parTransId="{8CF9EDF5-DF9C-41C7-A6E2-71FC46CFFFEC}" sibTransId="{937147A1-2E06-4AAC-ADBC-1CB66705F10A}"/>
    <dgm:cxn modelId="{F70D04AD-91AA-A54F-9511-5AF100C58FDA}" type="presOf" srcId="{0074B977-E505-4D2B-954A-F41A51BDBB87}" destId="{BAE23870-D437-554B-B230-5646D2C83340}" srcOrd="0" destOrd="0" presId="urn:microsoft.com/office/officeart/2005/8/layout/hList1"/>
    <dgm:cxn modelId="{8CA9FAB1-0ACB-A94B-BF7E-EB84497326E8}" type="presOf" srcId="{27766DF1-C6F6-41A0-9F5B-11FDA0583389}" destId="{118DD981-0C8C-6C41-88D9-6B40B544CEFF}" srcOrd="0" destOrd="0" presId="urn:microsoft.com/office/officeart/2005/8/layout/hList1"/>
    <dgm:cxn modelId="{58B992C4-DF79-EE40-A566-D9AE7DFA93ED}" type="presOf" srcId="{C787895D-88A3-4627-9C04-2F4C9E30CDCD}" destId="{8898F7B3-EF35-994A-BD36-25EFC7562E5F}" srcOrd="0" destOrd="1" presId="urn:microsoft.com/office/officeart/2005/8/layout/hList1"/>
    <dgm:cxn modelId="{A7100DEA-CA2D-E940-9853-06AF8B6D64AD}" type="presOf" srcId="{DE05036C-71EA-4952-AE2A-79EC832EAA5F}" destId="{8898F7B3-EF35-994A-BD36-25EFC7562E5F}" srcOrd="0" destOrd="0" presId="urn:microsoft.com/office/officeart/2005/8/layout/hList1"/>
    <dgm:cxn modelId="{B8ED4AF5-DBA4-4775-BC99-9F203ED1F3BD}" srcId="{0FD0521F-4E3B-4452-8AEF-B8C0B6E87FDC}" destId="{C787895D-88A3-4627-9C04-2F4C9E30CDCD}" srcOrd="1" destOrd="0" parTransId="{47ED9EAA-13E9-450A-A73A-8EC5A00B87B4}" sibTransId="{4F5FC000-24B9-404C-AB0E-F426D9A572E1}"/>
    <dgm:cxn modelId="{2C556AF7-B86F-9644-B95D-C7007F4F2677}" type="presParOf" srcId="{BAE23870-D437-554B-B230-5646D2C83340}" destId="{C2048051-54E5-9D49-B780-CEDA431C878A}" srcOrd="0" destOrd="0" presId="urn:microsoft.com/office/officeart/2005/8/layout/hList1"/>
    <dgm:cxn modelId="{13A140E6-8D91-E64B-A48A-1EDD31D4CDCA}" type="presParOf" srcId="{C2048051-54E5-9D49-B780-CEDA431C878A}" destId="{01183D4F-B94E-3942-9D82-D41951752A9C}" srcOrd="0" destOrd="0" presId="urn:microsoft.com/office/officeart/2005/8/layout/hList1"/>
    <dgm:cxn modelId="{DA98B0FC-026D-6A42-B2EC-C8E8296D078C}" type="presParOf" srcId="{C2048051-54E5-9D49-B780-CEDA431C878A}" destId="{8898F7B3-EF35-994A-BD36-25EFC7562E5F}" srcOrd="1" destOrd="0" presId="urn:microsoft.com/office/officeart/2005/8/layout/hList1"/>
    <dgm:cxn modelId="{64C138DA-55DC-CA44-B1BB-772F084AD4B1}" type="presParOf" srcId="{BAE23870-D437-554B-B230-5646D2C83340}" destId="{687BFFBC-69F6-B345-AEA5-C819834CCBE0}" srcOrd="1" destOrd="0" presId="urn:microsoft.com/office/officeart/2005/8/layout/hList1"/>
    <dgm:cxn modelId="{A5D3984E-2D4D-904C-A133-8B10C40018B6}" type="presParOf" srcId="{BAE23870-D437-554B-B230-5646D2C83340}" destId="{CD44A183-2EFA-7046-ACED-BD66EB1F34C6}" srcOrd="2" destOrd="0" presId="urn:microsoft.com/office/officeart/2005/8/layout/hList1"/>
    <dgm:cxn modelId="{CFB0E22C-9935-3641-8DA9-A494D46207BE}" type="presParOf" srcId="{CD44A183-2EFA-7046-ACED-BD66EB1F34C6}" destId="{118DD981-0C8C-6C41-88D9-6B40B544CEFF}" srcOrd="0" destOrd="0" presId="urn:microsoft.com/office/officeart/2005/8/layout/hList1"/>
    <dgm:cxn modelId="{08611D5F-C73A-794A-8EA8-DAB2E4546A78}" type="presParOf" srcId="{CD44A183-2EFA-7046-ACED-BD66EB1F34C6}" destId="{3A2B3452-4C80-6A43-8082-969146FFD194}"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4A0C003-BFC3-8D4C-B2B5-0797D3CF2A63}" type="doc">
      <dgm:prSet loTypeId="urn:microsoft.com/office/officeart/2005/8/layout/cycle2" loCatId="" qsTypeId="urn:microsoft.com/office/officeart/2005/8/quickstyle/simple1" qsCatId="simple" csTypeId="urn:microsoft.com/office/officeart/2005/8/colors/accent1_2" csCatId="accent1" phldr="1"/>
      <dgm:spPr/>
      <dgm:t>
        <a:bodyPr/>
        <a:lstStyle/>
        <a:p>
          <a:endParaRPr lang="en-US"/>
        </a:p>
      </dgm:t>
    </dgm:pt>
    <dgm:pt modelId="{EF46E20B-4941-C349-806A-BA823355E03C}">
      <dgm:prSet phldrT="[Text]" custT="1"/>
      <dgm:spPr/>
      <dgm:t>
        <a:bodyPr/>
        <a:lstStyle/>
        <a:p>
          <a:r>
            <a:rPr lang="en-US" sz="1600" dirty="0"/>
            <a:t>Risk Management Strategy</a:t>
          </a:r>
        </a:p>
      </dgm:t>
    </dgm:pt>
    <dgm:pt modelId="{24806DDB-F927-D94B-9628-E95DDF21435E}" type="parTrans" cxnId="{4E5C224F-BDDC-054E-8B93-AD7BFE8043FE}">
      <dgm:prSet/>
      <dgm:spPr/>
      <dgm:t>
        <a:bodyPr/>
        <a:lstStyle/>
        <a:p>
          <a:endParaRPr lang="en-US" sz="1600"/>
        </a:p>
      </dgm:t>
    </dgm:pt>
    <dgm:pt modelId="{EEC80A70-195E-0541-91C3-ADDE50A0514D}" type="sibTrans" cxnId="{4E5C224F-BDDC-054E-8B93-AD7BFE8043FE}">
      <dgm:prSet custT="1"/>
      <dgm:spPr/>
      <dgm:t>
        <a:bodyPr/>
        <a:lstStyle/>
        <a:p>
          <a:endParaRPr lang="en-US" sz="1600"/>
        </a:p>
      </dgm:t>
    </dgm:pt>
    <dgm:pt modelId="{D61D90AB-6FE7-BE46-9533-46EB6EA87CBB}">
      <dgm:prSet phldrT="[Text]" custT="1"/>
      <dgm:spPr/>
      <dgm:t>
        <a:bodyPr/>
        <a:lstStyle/>
        <a:p>
          <a:r>
            <a:rPr lang="en-US" sz="1600" dirty="0"/>
            <a:t>Implement</a:t>
          </a:r>
        </a:p>
      </dgm:t>
    </dgm:pt>
    <dgm:pt modelId="{9A90EE72-1857-C94C-9B38-AB33AECCA6ED}" type="parTrans" cxnId="{C221A8F9-564B-F048-8F4C-E38A5659F9D6}">
      <dgm:prSet/>
      <dgm:spPr/>
      <dgm:t>
        <a:bodyPr/>
        <a:lstStyle/>
        <a:p>
          <a:endParaRPr lang="en-US" sz="1600"/>
        </a:p>
      </dgm:t>
    </dgm:pt>
    <dgm:pt modelId="{7C02EF7B-6A9D-EB45-93BD-E4EFFBB0A868}" type="sibTrans" cxnId="{C221A8F9-564B-F048-8F4C-E38A5659F9D6}">
      <dgm:prSet custT="1"/>
      <dgm:spPr/>
      <dgm:t>
        <a:bodyPr/>
        <a:lstStyle/>
        <a:p>
          <a:endParaRPr lang="en-US" sz="1600"/>
        </a:p>
      </dgm:t>
    </dgm:pt>
    <dgm:pt modelId="{47A81A85-FC7A-EB48-9955-727111FF6086}">
      <dgm:prSet phldrT="[Text]" custT="1"/>
      <dgm:spPr/>
      <dgm:t>
        <a:bodyPr/>
        <a:lstStyle/>
        <a:p>
          <a:r>
            <a:rPr lang="en-US" sz="1600" dirty="0"/>
            <a:t>Evaluate</a:t>
          </a:r>
        </a:p>
      </dgm:t>
    </dgm:pt>
    <dgm:pt modelId="{495F36CB-F963-894B-A485-1CCFE5BDF8D2}" type="parTrans" cxnId="{594FEB74-037C-1A43-8FFF-BF4E6FC0F18B}">
      <dgm:prSet/>
      <dgm:spPr/>
      <dgm:t>
        <a:bodyPr/>
        <a:lstStyle/>
        <a:p>
          <a:endParaRPr lang="en-US" sz="1600"/>
        </a:p>
      </dgm:t>
    </dgm:pt>
    <dgm:pt modelId="{8E24D1E6-D039-4842-9E2B-4F2D3F4592CE}" type="sibTrans" cxnId="{594FEB74-037C-1A43-8FFF-BF4E6FC0F18B}">
      <dgm:prSet custT="1"/>
      <dgm:spPr/>
      <dgm:t>
        <a:bodyPr/>
        <a:lstStyle/>
        <a:p>
          <a:endParaRPr lang="en-US" sz="1600"/>
        </a:p>
      </dgm:t>
    </dgm:pt>
    <dgm:pt modelId="{23F62398-DF84-0D4B-A6CF-960BE93EFC42}">
      <dgm:prSet phldrT="[Text]" custT="1"/>
      <dgm:spPr/>
      <dgm:t>
        <a:bodyPr/>
        <a:lstStyle/>
        <a:p>
          <a:r>
            <a:rPr lang="en-US" sz="1600" dirty="0"/>
            <a:t>Report</a:t>
          </a:r>
        </a:p>
      </dgm:t>
    </dgm:pt>
    <dgm:pt modelId="{D1202A99-699F-534E-8B52-1DCF4682559A}" type="parTrans" cxnId="{200DC6E3-CE88-AD45-8F38-143A6B1DD340}">
      <dgm:prSet/>
      <dgm:spPr/>
      <dgm:t>
        <a:bodyPr/>
        <a:lstStyle/>
        <a:p>
          <a:endParaRPr lang="en-US" sz="1600"/>
        </a:p>
      </dgm:t>
    </dgm:pt>
    <dgm:pt modelId="{6EEC3D1A-4430-FF4C-88AB-660F0951533E}" type="sibTrans" cxnId="{200DC6E3-CE88-AD45-8F38-143A6B1DD340}">
      <dgm:prSet custT="1"/>
      <dgm:spPr/>
      <dgm:t>
        <a:bodyPr/>
        <a:lstStyle/>
        <a:p>
          <a:endParaRPr lang="en-US" sz="1600"/>
        </a:p>
      </dgm:t>
    </dgm:pt>
    <dgm:pt modelId="{02D2419E-17A8-6241-A0FF-C2AEA6842C29}">
      <dgm:prSet phldrT="[Text]" custT="1"/>
      <dgm:spPr/>
      <dgm:t>
        <a:bodyPr/>
        <a:lstStyle/>
        <a:p>
          <a:r>
            <a:rPr lang="en-US" sz="1600" dirty="0"/>
            <a:t>Alter Strategy</a:t>
          </a:r>
        </a:p>
      </dgm:t>
    </dgm:pt>
    <dgm:pt modelId="{507AAA79-8386-1D4C-83DB-72098AFBF47B}" type="parTrans" cxnId="{F1A250E5-9E16-754D-B970-2F92AD0F7A37}">
      <dgm:prSet/>
      <dgm:spPr/>
      <dgm:t>
        <a:bodyPr/>
        <a:lstStyle/>
        <a:p>
          <a:endParaRPr lang="en-US" sz="1600"/>
        </a:p>
      </dgm:t>
    </dgm:pt>
    <dgm:pt modelId="{AEBA982B-FC8C-D344-A731-FD8CEE4835FB}" type="sibTrans" cxnId="{F1A250E5-9E16-754D-B970-2F92AD0F7A37}">
      <dgm:prSet custT="1"/>
      <dgm:spPr/>
      <dgm:t>
        <a:bodyPr/>
        <a:lstStyle/>
        <a:p>
          <a:endParaRPr lang="en-US" sz="1600"/>
        </a:p>
      </dgm:t>
    </dgm:pt>
    <dgm:pt modelId="{3A871B8A-C97C-D648-A9FD-DE66F3E4DED8}" type="pres">
      <dgm:prSet presAssocID="{C4A0C003-BFC3-8D4C-B2B5-0797D3CF2A63}" presName="cycle" presStyleCnt="0">
        <dgm:presLayoutVars>
          <dgm:dir/>
          <dgm:resizeHandles val="exact"/>
        </dgm:presLayoutVars>
      </dgm:prSet>
      <dgm:spPr/>
    </dgm:pt>
    <dgm:pt modelId="{8B7D31D5-F19D-9248-B6B2-713F0CEFC587}" type="pres">
      <dgm:prSet presAssocID="{EF46E20B-4941-C349-806A-BA823355E03C}" presName="node" presStyleLbl="node1" presStyleIdx="0" presStyleCnt="5">
        <dgm:presLayoutVars>
          <dgm:bulletEnabled val="1"/>
        </dgm:presLayoutVars>
      </dgm:prSet>
      <dgm:spPr/>
    </dgm:pt>
    <dgm:pt modelId="{84E0C356-310C-2E41-8897-1C9923FF6440}" type="pres">
      <dgm:prSet presAssocID="{EEC80A70-195E-0541-91C3-ADDE50A0514D}" presName="sibTrans" presStyleLbl="sibTrans2D1" presStyleIdx="0" presStyleCnt="5"/>
      <dgm:spPr/>
    </dgm:pt>
    <dgm:pt modelId="{36899CD7-34C6-6F48-A6F2-60B7CD7977ED}" type="pres">
      <dgm:prSet presAssocID="{EEC80A70-195E-0541-91C3-ADDE50A0514D}" presName="connectorText" presStyleLbl="sibTrans2D1" presStyleIdx="0" presStyleCnt="5"/>
      <dgm:spPr/>
    </dgm:pt>
    <dgm:pt modelId="{D93E2EE8-F3CF-A640-B07F-DC540560CF34}" type="pres">
      <dgm:prSet presAssocID="{D61D90AB-6FE7-BE46-9533-46EB6EA87CBB}" presName="node" presStyleLbl="node1" presStyleIdx="1" presStyleCnt="5">
        <dgm:presLayoutVars>
          <dgm:bulletEnabled val="1"/>
        </dgm:presLayoutVars>
      </dgm:prSet>
      <dgm:spPr/>
    </dgm:pt>
    <dgm:pt modelId="{E90A0A9F-099A-1849-B811-1812F6F18AE8}" type="pres">
      <dgm:prSet presAssocID="{7C02EF7B-6A9D-EB45-93BD-E4EFFBB0A868}" presName="sibTrans" presStyleLbl="sibTrans2D1" presStyleIdx="1" presStyleCnt="5"/>
      <dgm:spPr/>
    </dgm:pt>
    <dgm:pt modelId="{5C5BD0A2-2920-9748-88C9-8CEB774637CA}" type="pres">
      <dgm:prSet presAssocID="{7C02EF7B-6A9D-EB45-93BD-E4EFFBB0A868}" presName="connectorText" presStyleLbl="sibTrans2D1" presStyleIdx="1" presStyleCnt="5"/>
      <dgm:spPr/>
    </dgm:pt>
    <dgm:pt modelId="{417E84F1-4E02-0E4A-8517-45E3960B3DD8}" type="pres">
      <dgm:prSet presAssocID="{47A81A85-FC7A-EB48-9955-727111FF6086}" presName="node" presStyleLbl="node1" presStyleIdx="2" presStyleCnt="5">
        <dgm:presLayoutVars>
          <dgm:bulletEnabled val="1"/>
        </dgm:presLayoutVars>
      </dgm:prSet>
      <dgm:spPr/>
    </dgm:pt>
    <dgm:pt modelId="{5E8AA76B-B0AB-4E4B-80E8-25845430AADB}" type="pres">
      <dgm:prSet presAssocID="{8E24D1E6-D039-4842-9E2B-4F2D3F4592CE}" presName="sibTrans" presStyleLbl="sibTrans2D1" presStyleIdx="2" presStyleCnt="5"/>
      <dgm:spPr/>
    </dgm:pt>
    <dgm:pt modelId="{5FCD5F17-E164-6B4A-AE10-A5ECC24AFFE4}" type="pres">
      <dgm:prSet presAssocID="{8E24D1E6-D039-4842-9E2B-4F2D3F4592CE}" presName="connectorText" presStyleLbl="sibTrans2D1" presStyleIdx="2" presStyleCnt="5"/>
      <dgm:spPr/>
    </dgm:pt>
    <dgm:pt modelId="{C0BAD597-62EB-9445-ABE6-7F4C69C984A1}" type="pres">
      <dgm:prSet presAssocID="{23F62398-DF84-0D4B-A6CF-960BE93EFC42}" presName="node" presStyleLbl="node1" presStyleIdx="3" presStyleCnt="5">
        <dgm:presLayoutVars>
          <dgm:bulletEnabled val="1"/>
        </dgm:presLayoutVars>
      </dgm:prSet>
      <dgm:spPr/>
    </dgm:pt>
    <dgm:pt modelId="{D000A732-2EC8-A04B-8912-1B8BE4025D0E}" type="pres">
      <dgm:prSet presAssocID="{6EEC3D1A-4430-FF4C-88AB-660F0951533E}" presName="sibTrans" presStyleLbl="sibTrans2D1" presStyleIdx="3" presStyleCnt="5"/>
      <dgm:spPr/>
    </dgm:pt>
    <dgm:pt modelId="{1C1004E2-A899-1149-8DF4-D52417D0F8AA}" type="pres">
      <dgm:prSet presAssocID="{6EEC3D1A-4430-FF4C-88AB-660F0951533E}" presName="connectorText" presStyleLbl="sibTrans2D1" presStyleIdx="3" presStyleCnt="5"/>
      <dgm:spPr/>
    </dgm:pt>
    <dgm:pt modelId="{EC8D6C35-B764-F94A-967B-4CC25E8E08DB}" type="pres">
      <dgm:prSet presAssocID="{02D2419E-17A8-6241-A0FF-C2AEA6842C29}" presName="node" presStyleLbl="node1" presStyleIdx="4" presStyleCnt="5">
        <dgm:presLayoutVars>
          <dgm:bulletEnabled val="1"/>
        </dgm:presLayoutVars>
      </dgm:prSet>
      <dgm:spPr/>
    </dgm:pt>
    <dgm:pt modelId="{E403A160-8596-8A4B-8A54-6BDF4A18BAAF}" type="pres">
      <dgm:prSet presAssocID="{AEBA982B-FC8C-D344-A731-FD8CEE4835FB}" presName="sibTrans" presStyleLbl="sibTrans2D1" presStyleIdx="4" presStyleCnt="5"/>
      <dgm:spPr/>
    </dgm:pt>
    <dgm:pt modelId="{29F1DE5C-F246-0D4A-981D-4706DA3F9212}" type="pres">
      <dgm:prSet presAssocID="{AEBA982B-FC8C-D344-A731-FD8CEE4835FB}" presName="connectorText" presStyleLbl="sibTrans2D1" presStyleIdx="4" presStyleCnt="5"/>
      <dgm:spPr/>
    </dgm:pt>
  </dgm:ptLst>
  <dgm:cxnLst>
    <dgm:cxn modelId="{218EAB08-782D-CC4E-8078-FEE30C087259}" type="presOf" srcId="{AEBA982B-FC8C-D344-A731-FD8CEE4835FB}" destId="{E403A160-8596-8A4B-8A54-6BDF4A18BAAF}" srcOrd="0" destOrd="0" presId="urn:microsoft.com/office/officeart/2005/8/layout/cycle2"/>
    <dgm:cxn modelId="{4015DD11-1103-8D4C-A452-1C5BA840676B}" type="presOf" srcId="{EEC80A70-195E-0541-91C3-ADDE50A0514D}" destId="{36899CD7-34C6-6F48-A6F2-60B7CD7977ED}" srcOrd="1" destOrd="0" presId="urn:microsoft.com/office/officeart/2005/8/layout/cycle2"/>
    <dgm:cxn modelId="{2551F717-7036-904C-8ED5-CEE4644C7042}" type="presOf" srcId="{47A81A85-FC7A-EB48-9955-727111FF6086}" destId="{417E84F1-4E02-0E4A-8517-45E3960B3DD8}" srcOrd="0" destOrd="0" presId="urn:microsoft.com/office/officeart/2005/8/layout/cycle2"/>
    <dgm:cxn modelId="{1F32831E-4206-5542-8C62-5C30A342F081}" type="presOf" srcId="{8E24D1E6-D039-4842-9E2B-4F2D3F4592CE}" destId="{5E8AA76B-B0AB-4E4B-80E8-25845430AADB}" srcOrd="0" destOrd="0" presId="urn:microsoft.com/office/officeart/2005/8/layout/cycle2"/>
    <dgm:cxn modelId="{5F13CF24-324A-2D4D-80E7-F19BCB9FF1E5}" type="presOf" srcId="{D61D90AB-6FE7-BE46-9533-46EB6EA87CBB}" destId="{D93E2EE8-F3CF-A640-B07F-DC540560CF34}" srcOrd="0" destOrd="0" presId="urn:microsoft.com/office/officeart/2005/8/layout/cycle2"/>
    <dgm:cxn modelId="{57668529-0876-8F4F-9A4B-86BB5D7D2AF2}" type="presOf" srcId="{23F62398-DF84-0D4B-A6CF-960BE93EFC42}" destId="{C0BAD597-62EB-9445-ABE6-7F4C69C984A1}" srcOrd="0" destOrd="0" presId="urn:microsoft.com/office/officeart/2005/8/layout/cycle2"/>
    <dgm:cxn modelId="{051D153C-B481-0948-B1BB-3E529EFE4E8A}" type="presOf" srcId="{7C02EF7B-6A9D-EB45-93BD-E4EFFBB0A868}" destId="{E90A0A9F-099A-1849-B811-1812F6F18AE8}" srcOrd="0" destOrd="0" presId="urn:microsoft.com/office/officeart/2005/8/layout/cycle2"/>
    <dgm:cxn modelId="{A36A594D-B57F-ED41-99EA-17DCBFB0B1CF}" type="presOf" srcId="{02D2419E-17A8-6241-A0FF-C2AEA6842C29}" destId="{EC8D6C35-B764-F94A-967B-4CC25E8E08DB}" srcOrd="0" destOrd="0" presId="urn:microsoft.com/office/officeart/2005/8/layout/cycle2"/>
    <dgm:cxn modelId="{4E5C224F-BDDC-054E-8B93-AD7BFE8043FE}" srcId="{C4A0C003-BFC3-8D4C-B2B5-0797D3CF2A63}" destId="{EF46E20B-4941-C349-806A-BA823355E03C}" srcOrd="0" destOrd="0" parTransId="{24806DDB-F927-D94B-9628-E95DDF21435E}" sibTransId="{EEC80A70-195E-0541-91C3-ADDE50A0514D}"/>
    <dgm:cxn modelId="{6512D353-5627-F24E-8E70-42D0A34FCEE6}" type="presOf" srcId="{6EEC3D1A-4430-FF4C-88AB-660F0951533E}" destId="{1C1004E2-A899-1149-8DF4-D52417D0F8AA}" srcOrd="1" destOrd="0" presId="urn:microsoft.com/office/officeart/2005/8/layout/cycle2"/>
    <dgm:cxn modelId="{594FEB74-037C-1A43-8FFF-BF4E6FC0F18B}" srcId="{C4A0C003-BFC3-8D4C-B2B5-0797D3CF2A63}" destId="{47A81A85-FC7A-EB48-9955-727111FF6086}" srcOrd="2" destOrd="0" parTransId="{495F36CB-F963-894B-A485-1CCFE5BDF8D2}" sibTransId="{8E24D1E6-D039-4842-9E2B-4F2D3F4592CE}"/>
    <dgm:cxn modelId="{A14F9675-4FEA-AE4A-99C3-D740949C31F0}" type="presOf" srcId="{8E24D1E6-D039-4842-9E2B-4F2D3F4592CE}" destId="{5FCD5F17-E164-6B4A-AE10-A5ECC24AFFE4}" srcOrd="1" destOrd="0" presId="urn:microsoft.com/office/officeart/2005/8/layout/cycle2"/>
    <dgm:cxn modelId="{CE805BA8-108B-D14A-BECA-ACC4BA088D0A}" type="presOf" srcId="{C4A0C003-BFC3-8D4C-B2B5-0797D3CF2A63}" destId="{3A871B8A-C97C-D648-A9FD-DE66F3E4DED8}" srcOrd="0" destOrd="0" presId="urn:microsoft.com/office/officeart/2005/8/layout/cycle2"/>
    <dgm:cxn modelId="{D72496D6-F920-A24F-AC75-ED046F88F2BC}" type="presOf" srcId="{EEC80A70-195E-0541-91C3-ADDE50A0514D}" destId="{84E0C356-310C-2E41-8897-1C9923FF6440}" srcOrd="0" destOrd="0" presId="urn:microsoft.com/office/officeart/2005/8/layout/cycle2"/>
    <dgm:cxn modelId="{48C8BFD7-C89F-C445-8995-F03C52903851}" type="presOf" srcId="{AEBA982B-FC8C-D344-A731-FD8CEE4835FB}" destId="{29F1DE5C-F246-0D4A-981D-4706DA3F9212}" srcOrd="1" destOrd="0" presId="urn:microsoft.com/office/officeart/2005/8/layout/cycle2"/>
    <dgm:cxn modelId="{B34AB2DB-F739-A54F-B17E-FA6BEC2363A1}" type="presOf" srcId="{EF46E20B-4941-C349-806A-BA823355E03C}" destId="{8B7D31D5-F19D-9248-B6B2-713F0CEFC587}" srcOrd="0" destOrd="0" presId="urn:microsoft.com/office/officeart/2005/8/layout/cycle2"/>
    <dgm:cxn modelId="{200DC6E3-CE88-AD45-8F38-143A6B1DD340}" srcId="{C4A0C003-BFC3-8D4C-B2B5-0797D3CF2A63}" destId="{23F62398-DF84-0D4B-A6CF-960BE93EFC42}" srcOrd="3" destOrd="0" parTransId="{D1202A99-699F-534E-8B52-1DCF4682559A}" sibTransId="{6EEC3D1A-4430-FF4C-88AB-660F0951533E}"/>
    <dgm:cxn modelId="{F1A250E5-9E16-754D-B970-2F92AD0F7A37}" srcId="{C4A0C003-BFC3-8D4C-B2B5-0797D3CF2A63}" destId="{02D2419E-17A8-6241-A0FF-C2AEA6842C29}" srcOrd="4" destOrd="0" parTransId="{507AAA79-8386-1D4C-83DB-72098AFBF47B}" sibTransId="{AEBA982B-FC8C-D344-A731-FD8CEE4835FB}"/>
    <dgm:cxn modelId="{8AEC90E9-36B0-6541-90E1-7A9C4FEDF0F3}" type="presOf" srcId="{7C02EF7B-6A9D-EB45-93BD-E4EFFBB0A868}" destId="{5C5BD0A2-2920-9748-88C9-8CEB774637CA}" srcOrd="1" destOrd="0" presId="urn:microsoft.com/office/officeart/2005/8/layout/cycle2"/>
    <dgm:cxn modelId="{3AD4F0F5-CEA1-AA4D-A8C6-BB84B316E58F}" type="presOf" srcId="{6EEC3D1A-4430-FF4C-88AB-660F0951533E}" destId="{D000A732-2EC8-A04B-8912-1B8BE4025D0E}" srcOrd="0" destOrd="0" presId="urn:microsoft.com/office/officeart/2005/8/layout/cycle2"/>
    <dgm:cxn modelId="{C221A8F9-564B-F048-8F4C-E38A5659F9D6}" srcId="{C4A0C003-BFC3-8D4C-B2B5-0797D3CF2A63}" destId="{D61D90AB-6FE7-BE46-9533-46EB6EA87CBB}" srcOrd="1" destOrd="0" parTransId="{9A90EE72-1857-C94C-9B38-AB33AECCA6ED}" sibTransId="{7C02EF7B-6A9D-EB45-93BD-E4EFFBB0A868}"/>
    <dgm:cxn modelId="{65489B23-3200-0744-98CA-020CABBE407F}" type="presParOf" srcId="{3A871B8A-C97C-D648-A9FD-DE66F3E4DED8}" destId="{8B7D31D5-F19D-9248-B6B2-713F0CEFC587}" srcOrd="0" destOrd="0" presId="urn:microsoft.com/office/officeart/2005/8/layout/cycle2"/>
    <dgm:cxn modelId="{B485D8F2-DE2A-DE41-8936-6FAE34EEF33A}" type="presParOf" srcId="{3A871B8A-C97C-D648-A9FD-DE66F3E4DED8}" destId="{84E0C356-310C-2E41-8897-1C9923FF6440}" srcOrd="1" destOrd="0" presId="urn:microsoft.com/office/officeart/2005/8/layout/cycle2"/>
    <dgm:cxn modelId="{0EE4106F-D176-3244-97DE-41C32087F833}" type="presParOf" srcId="{84E0C356-310C-2E41-8897-1C9923FF6440}" destId="{36899CD7-34C6-6F48-A6F2-60B7CD7977ED}" srcOrd="0" destOrd="0" presId="urn:microsoft.com/office/officeart/2005/8/layout/cycle2"/>
    <dgm:cxn modelId="{7B267284-DC16-A240-A70E-AE31DAB60CF5}" type="presParOf" srcId="{3A871B8A-C97C-D648-A9FD-DE66F3E4DED8}" destId="{D93E2EE8-F3CF-A640-B07F-DC540560CF34}" srcOrd="2" destOrd="0" presId="urn:microsoft.com/office/officeart/2005/8/layout/cycle2"/>
    <dgm:cxn modelId="{DFC9CC2F-D681-C841-BFA2-3D990968380D}" type="presParOf" srcId="{3A871B8A-C97C-D648-A9FD-DE66F3E4DED8}" destId="{E90A0A9F-099A-1849-B811-1812F6F18AE8}" srcOrd="3" destOrd="0" presId="urn:microsoft.com/office/officeart/2005/8/layout/cycle2"/>
    <dgm:cxn modelId="{F8454E0B-0EA0-A044-9214-09B639F6AA17}" type="presParOf" srcId="{E90A0A9F-099A-1849-B811-1812F6F18AE8}" destId="{5C5BD0A2-2920-9748-88C9-8CEB774637CA}" srcOrd="0" destOrd="0" presId="urn:microsoft.com/office/officeart/2005/8/layout/cycle2"/>
    <dgm:cxn modelId="{1BA0C4D4-423A-1A46-9181-CAF982FFB483}" type="presParOf" srcId="{3A871B8A-C97C-D648-A9FD-DE66F3E4DED8}" destId="{417E84F1-4E02-0E4A-8517-45E3960B3DD8}" srcOrd="4" destOrd="0" presId="urn:microsoft.com/office/officeart/2005/8/layout/cycle2"/>
    <dgm:cxn modelId="{54611BAF-FB37-C44D-A55A-C2E4715334CE}" type="presParOf" srcId="{3A871B8A-C97C-D648-A9FD-DE66F3E4DED8}" destId="{5E8AA76B-B0AB-4E4B-80E8-25845430AADB}" srcOrd="5" destOrd="0" presId="urn:microsoft.com/office/officeart/2005/8/layout/cycle2"/>
    <dgm:cxn modelId="{34798329-62B8-304A-A7AE-D63A09619CC2}" type="presParOf" srcId="{5E8AA76B-B0AB-4E4B-80E8-25845430AADB}" destId="{5FCD5F17-E164-6B4A-AE10-A5ECC24AFFE4}" srcOrd="0" destOrd="0" presId="urn:microsoft.com/office/officeart/2005/8/layout/cycle2"/>
    <dgm:cxn modelId="{7D51D3AE-E7BB-1447-B9BC-C5518146827C}" type="presParOf" srcId="{3A871B8A-C97C-D648-A9FD-DE66F3E4DED8}" destId="{C0BAD597-62EB-9445-ABE6-7F4C69C984A1}" srcOrd="6" destOrd="0" presId="urn:microsoft.com/office/officeart/2005/8/layout/cycle2"/>
    <dgm:cxn modelId="{E3199CF3-9808-904F-9635-4B7ABB7FA5A6}" type="presParOf" srcId="{3A871B8A-C97C-D648-A9FD-DE66F3E4DED8}" destId="{D000A732-2EC8-A04B-8912-1B8BE4025D0E}" srcOrd="7" destOrd="0" presId="urn:microsoft.com/office/officeart/2005/8/layout/cycle2"/>
    <dgm:cxn modelId="{74579357-8021-E24C-B071-3763CF8CFB7F}" type="presParOf" srcId="{D000A732-2EC8-A04B-8912-1B8BE4025D0E}" destId="{1C1004E2-A899-1149-8DF4-D52417D0F8AA}" srcOrd="0" destOrd="0" presId="urn:microsoft.com/office/officeart/2005/8/layout/cycle2"/>
    <dgm:cxn modelId="{5520542E-29B2-CB46-A594-15BDB123D745}" type="presParOf" srcId="{3A871B8A-C97C-D648-A9FD-DE66F3E4DED8}" destId="{EC8D6C35-B764-F94A-967B-4CC25E8E08DB}" srcOrd="8" destOrd="0" presId="urn:microsoft.com/office/officeart/2005/8/layout/cycle2"/>
    <dgm:cxn modelId="{D803360F-EC89-D04C-BFDC-898B0C22086D}" type="presParOf" srcId="{3A871B8A-C97C-D648-A9FD-DE66F3E4DED8}" destId="{E403A160-8596-8A4B-8A54-6BDF4A18BAAF}" srcOrd="9" destOrd="0" presId="urn:microsoft.com/office/officeart/2005/8/layout/cycle2"/>
    <dgm:cxn modelId="{31BE604A-91D0-E741-9D6A-8200300491C8}" type="presParOf" srcId="{E403A160-8596-8A4B-8A54-6BDF4A18BAAF}" destId="{29F1DE5C-F246-0D4A-981D-4706DA3F9212}"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F6D6E0-9417-1143-B56D-CDFF50635530}">
      <dsp:nvSpPr>
        <dsp:cNvPr id="0" name=""/>
        <dsp:cNvSpPr/>
      </dsp:nvSpPr>
      <dsp:spPr>
        <a:xfrm>
          <a:off x="1357948" y="344"/>
          <a:ext cx="1527692" cy="552407"/>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Define Scope</a:t>
          </a:r>
        </a:p>
      </dsp:txBody>
      <dsp:txXfrm>
        <a:off x="1384914" y="27310"/>
        <a:ext cx="1473760" cy="498475"/>
      </dsp:txXfrm>
    </dsp:sp>
    <dsp:sp modelId="{A5F2D885-E150-7747-815C-3AFF1E5BCEEC}">
      <dsp:nvSpPr>
        <dsp:cNvPr id="0" name=""/>
        <dsp:cNvSpPr/>
      </dsp:nvSpPr>
      <dsp:spPr>
        <a:xfrm>
          <a:off x="1357948" y="580372"/>
          <a:ext cx="1527692" cy="552407"/>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Identify Potential Risks</a:t>
          </a:r>
        </a:p>
      </dsp:txBody>
      <dsp:txXfrm>
        <a:off x="1384914" y="607338"/>
        <a:ext cx="1473760" cy="498475"/>
      </dsp:txXfrm>
    </dsp:sp>
    <dsp:sp modelId="{D5FC704E-7356-BC4A-8954-C69A580EB7EA}">
      <dsp:nvSpPr>
        <dsp:cNvPr id="0" name=""/>
        <dsp:cNvSpPr/>
      </dsp:nvSpPr>
      <dsp:spPr>
        <a:xfrm>
          <a:off x="1357948" y="1160399"/>
          <a:ext cx="1527692" cy="552407"/>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Analyze Risks</a:t>
          </a:r>
        </a:p>
      </dsp:txBody>
      <dsp:txXfrm>
        <a:off x="1384914" y="1187365"/>
        <a:ext cx="1473760" cy="498475"/>
      </dsp:txXfrm>
    </dsp:sp>
    <dsp:sp modelId="{FCEC7190-F55D-D54E-A7CA-6DD23E086195}">
      <dsp:nvSpPr>
        <dsp:cNvPr id="0" name=""/>
        <dsp:cNvSpPr/>
      </dsp:nvSpPr>
      <dsp:spPr>
        <a:xfrm>
          <a:off x="1357948" y="1740427"/>
          <a:ext cx="1527692" cy="552407"/>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Rank Risks</a:t>
          </a:r>
        </a:p>
      </dsp:txBody>
      <dsp:txXfrm>
        <a:off x="1384914" y="1767393"/>
        <a:ext cx="1473760" cy="498475"/>
      </dsp:txXfrm>
    </dsp:sp>
    <dsp:sp modelId="{C06BAC7F-A74E-8348-8038-C9DE4CAA22A5}">
      <dsp:nvSpPr>
        <dsp:cNvPr id="0" name=""/>
        <dsp:cNvSpPr/>
      </dsp:nvSpPr>
      <dsp:spPr>
        <a:xfrm>
          <a:off x="1357948" y="2320454"/>
          <a:ext cx="1527692" cy="552407"/>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Risk Management Strategies</a:t>
          </a:r>
        </a:p>
      </dsp:txBody>
      <dsp:txXfrm>
        <a:off x="1384914" y="2347420"/>
        <a:ext cx="1473760" cy="498475"/>
      </dsp:txXfrm>
    </dsp:sp>
    <dsp:sp modelId="{624F0347-88F4-F246-8A38-E8ECDF2BF765}">
      <dsp:nvSpPr>
        <dsp:cNvPr id="0" name=""/>
        <dsp:cNvSpPr/>
      </dsp:nvSpPr>
      <dsp:spPr>
        <a:xfrm>
          <a:off x="1357948" y="2900482"/>
          <a:ext cx="1527692" cy="552407"/>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Evaluate and Monitor</a:t>
          </a:r>
        </a:p>
      </dsp:txBody>
      <dsp:txXfrm>
        <a:off x="1384914" y="2927448"/>
        <a:ext cx="1473760" cy="498475"/>
      </dsp:txXfrm>
    </dsp:sp>
    <dsp:sp modelId="{5A168234-D45D-884B-ABC5-F24A8390C12E}">
      <dsp:nvSpPr>
        <dsp:cNvPr id="0" name=""/>
        <dsp:cNvSpPr/>
      </dsp:nvSpPr>
      <dsp:spPr>
        <a:xfrm>
          <a:off x="1357948" y="3480510"/>
          <a:ext cx="1527692" cy="552407"/>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Implement</a:t>
          </a:r>
        </a:p>
      </dsp:txBody>
      <dsp:txXfrm>
        <a:off x="1384914" y="3507476"/>
        <a:ext cx="1473760" cy="4984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FC4E3D-950B-F844-BC0A-03EBA01CDFB0}">
      <dsp:nvSpPr>
        <dsp:cNvPr id="0" name=""/>
        <dsp:cNvSpPr/>
      </dsp:nvSpPr>
      <dsp:spPr>
        <a:xfrm>
          <a:off x="813530" y="0"/>
          <a:ext cx="9220009" cy="4033262"/>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505D68-1525-4C49-9EF0-1126BBBD13B2}">
      <dsp:nvSpPr>
        <dsp:cNvPr id="0" name=""/>
        <dsp:cNvSpPr/>
      </dsp:nvSpPr>
      <dsp:spPr>
        <a:xfrm>
          <a:off x="7227" y="1209978"/>
          <a:ext cx="1480214" cy="1613304"/>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Define Scope</a:t>
          </a:r>
        </a:p>
      </dsp:txBody>
      <dsp:txXfrm>
        <a:off x="79485" y="1282236"/>
        <a:ext cx="1335698" cy="1468788"/>
      </dsp:txXfrm>
    </dsp:sp>
    <dsp:sp modelId="{789DCA28-DE7D-9147-88E3-5236E4DA73A2}">
      <dsp:nvSpPr>
        <dsp:cNvPr id="0" name=""/>
        <dsp:cNvSpPr/>
      </dsp:nvSpPr>
      <dsp:spPr>
        <a:xfrm>
          <a:off x="1565960" y="1209978"/>
          <a:ext cx="1480214" cy="1613304"/>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Identify Potential Risks</a:t>
          </a:r>
        </a:p>
      </dsp:txBody>
      <dsp:txXfrm>
        <a:off x="1638218" y="1282236"/>
        <a:ext cx="1335698" cy="1468788"/>
      </dsp:txXfrm>
    </dsp:sp>
    <dsp:sp modelId="{16FAD96A-B80E-4C42-8125-2A691EC935AB}">
      <dsp:nvSpPr>
        <dsp:cNvPr id="0" name=""/>
        <dsp:cNvSpPr/>
      </dsp:nvSpPr>
      <dsp:spPr>
        <a:xfrm>
          <a:off x="3124694" y="1209978"/>
          <a:ext cx="1480214" cy="1613304"/>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Analyze Risks</a:t>
          </a:r>
        </a:p>
      </dsp:txBody>
      <dsp:txXfrm>
        <a:off x="3196952" y="1282236"/>
        <a:ext cx="1335698" cy="1468788"/>
      </dsp:txXfrm>
    </dsp:sp>
    <dsp:sp modelId="{7FF5BBDF-62AF-CC4E-B008-2783751F50CF}">
      <dsp:nvSpPr>
        <dsp:cNvPr id="0" name=""/>
        <dsp:cNvSpPr/>
      </dsp:nvSpPr>
      <dsp:spPr>
        <a:xfrm>
          <a:off x="4683427" y="1209978"/>
          <a:ext cx="1480214" cy="1613304"/>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Rank Risks</a:t>
          </a:r>
        </a:p>
      </dsp:txBody>
      <dsp:txXfrm>
        <a:off x="4755685" y="1282236"/>
        <a:ext cx="1335698" cy="1468788"/>
      </dsp:txXfrm>
    </dsp:sp>
    <dsp:sp modelId="{A1F4AE24-AC58-1E4B-8609-40A7851E7733}">
      <dsp:nvSpPr>
        <dsp:cNvPr id="0" name=""/>
        <dsp:cNvSpPr/>
      </dsp:nvSpPr>
      <dsp:spPr>
        <a:xfrm>
          <a:off x="6242161" y="1209978"/>
          <a:ext cx="1480214" cy="1613304"/>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Risk Management Strategies</a:t>
          </a:r>
        </a:p>
      </dsp:txBody>
      <dsp:txXfrm>
        <a:off x="6314419" y="1282236"/>
        <a:ext cx="1335698" cy="1468788"/>
      </dsp:txXfrm>
    </dsp:sp>
    <dsp:sp modelId="{7649B708-439E-7347-A143-D13A2B0B5042}">
      <dsp:nvSpPr>
        <dsp:cNvPr id="0" name=""/>
        <dsp:cNvSpPr/>
      </dsp:nvSpPr>
      <dsp:spPr>
        <a:xfrm>
          <a:off x="7800895" y="1209978"/>
          <a:ext cx="1480214" cy="1613304"/>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Evaluate and Monitor</a:t>
          </a:r>
        </a:p>
      </dsp:txBody>
      <dsp:txXfrm>
        <a:off x="7873153" y="1282236"/>
        <a:ext cx="1335698" cy="1468788"/>
      </dsp:txXfrm>
    </dsp:sp>
    <dsp:sp modelId="{D42A74DE-717E-514C-8D52-2738BF12C8CA}">
      <dsp:nvSpPr>
        <dsp:cNvPr id="0" name=""/>
        <dsp:cNvSpPr/>
      </dsp:nvSpPr>
      <dsp:spPr>
        <a:xfrm>
          <a:off x="9359628" y="1209978"/>
          <a:ext cx="1480214" cy="1613304"/>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Implement</a:t>
          </a:r>
        </a:p>
      </dsp:txBody>
      <dsp:txXfrm>
        <a:off x="9431886" y="1282236"/>
        <a:ext cx="1335698" cy="14687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183D4F-B94E-3942-9D82-D41951752A9C}">
      <dsp:nvSpPr>
        <dsp:cNvPr id="0" name=""/>
        <dsp:cNvSpPr/>
      </dsp:nvSpPr>
      <dsp:spPr>
        <a:xfrm>
          <a:off x="51" y="103947"/>
          <a:ext cx="4913783" cy="10368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46304" rIns="256032" bIns="146304" numCol="1" spcCol="1270" anchor="ctr" anchorCtr="0">
          <a:noAutofit/>
        </a:bodyPr>
        <a:lstStyle/>
        <a:p>
          <a:pPr marL="0" lvl="0" indent="0" algn="ctr" defTabSz="1600200">
            <a:lnSpc>
              <a:spcPct val="90000"/>
            </a:lnSpc>
            <a:spcBef>
              <a:spcPct val="0"/>
            </a:spcBef>
            <a:spcAft>
              <a:spcPct val="35000"/>
            </a:spcAft>
            <a:buNone/>
          </a:pPr>
          <a:r>
            <a:rPr lang="en-US" sz="3600" kern="1200"/>
            <a:t>Look in the past </a:t>
          </a:r>
        </a:p>
      </dsp:txBody>
      <dsp:txXfrm>
        <a:off x="51" y="103947"/>
        <a:ext cx="4913783" cy="1036800"/>
      </dsp:txXfrm>
    </dsp:sp>
    <dsp:sp modelId="{8898F7B3-EF35-994A-BD36-25EFC7562E5F}">
      <dsp:nvSpPr>
        <dsp:cNvPr id="0" name=""/>
        <dsp:cNvSpPr/>
      </dsp:nvSpPr>
      <dsp:spPr>
        <a:xfrm>
          <a:off x="51" y="1140747"/>
          <a:ext cx="4913783" cy="3112830"/>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256032" bIns="288036" numCol="1" spcCol="1270" anchor="t" anchorCtr="0">
          <a:noAutofit/>
        </a:bodyPr>
        <a:lstStyle/>
        <a:p>
          <a:pPr marL="285750" lvl="1" indent="-285750" algn="l" defTabSz="1600200">
            <a:lnSpc>
              <a:spcPct val="90000"/>
            </a:lnSpc>
            <a:spcBef>
              <a:spcPct val="0"/>
            </a:spcBef>
            <a:spcAft>
              <a:spcPct val="15000"/>
            </a:spcAft>
            <a:buChar char="•"/>
          </a:pPr>
          <a:r>
            <a:rPr lang="en-US" sz="3600" kern="1200" dirty="0"/>
            <a:t>Historical Disasters</a:t>
          </a:r>
        </a:p>
        <a:p>
          <a:pPr marL="285750" lvl="1" indent="-285750" algn="l" defTabSz="1600200">
            <a:lnSpc>
              <a:spcPct val="90000"/>
            </a:lnSpc>
            <a:spcBef>
              <a:spcPct val="0"/>
            </a:spcBef>
            <a:spcAft>
              <a:spcPct val="15000"/>
            </a:spcAft>
            <a:buChar char="•"/>
          </a:pPr>
          <a:r>
            <a:rPr lang="en-US" sz="3600" kern="1200" dirty="0"/>
            <a:t>Understand Consequences – People, Property, Resources, Operations</a:t>
          </a:r>
        </a:p>
      </dsp:txBody>
      <dsp:txXfrm>
        <a:off x="51" y="1140747"/>
        <a:ext cx="4913783" cy="3112830"/>
      </dsp:txXfrm>
    </dsp:sp>
    <dsp:sp modelId="{118DD981-0C8C-6C41-88D9-6B40B544CEFF}">
      <dsp:nvSpPr>
        <dsp:cNvPr id="0" name=""/>
        <dsp:cNvSpPr/>
      </dsp:nvSpPr>
      <dsp:spPr>
        <a:xfrm>
          <a:off x="5601764" y="103947"/>
          <a:ext cx="4913783" cy="1036800"/>
        </a:xfrm>
        <a:prstGeom prst="rect">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146304" rIns="256032" bIns="146304" numCol="1" spcCol="1270" anchor="ctr" anchorCtr="0">
          <a:noAutofit/>
        </a:bodyPr>
        <a:lstStyle/>
        <a:p>
          <a:pPr marL="0" lvl="0" indent="0" algn="ctr" defTabSz="1600200">
            <a:lnSpc>
              <a:spcPct val="90000"/>
            </a:lnSpc>
            <a:spcBef>
              <a:spcPct val="0"/>
            </a:spcBef>
            <a:spcAft>
              <a:spcPct val="35000"/>
            </a:spcAft>
            <a:buNone/>
          </a:pPr>
          <a:r>
            <a:rPr lang="en-US" sz="3600" kern="1200"/>
            <a:t>Plan for the future</a:t>
          </a:r>
        </a:p>
      </dsp:txBody>
      <dsp:txXfrm>
        <a:off x="5601764" y="103947"/>
        <a:ext cx="4913783" cy="1036800"/>
      </dsp:txXfrm>
    </dsp:sp>
    <dsp:sp modelId="{3A2B3452-4C80-6A43-8082-969146FFD194}">
      <dsp:nvSpPr>
        <dsp:cNvPr id="0" name=""/>
        <dsp:cNvSpPr/>
      </dsp:nvSpPr>
      <dsp:spPr>
        <a:xfrm>
          <a:off x="5601764" y="1140747"/>
          <a:ext cx="4913783" cy="3112830"/>
        </a:xfrm>
        <a:prstGeom prst="rect">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92024" rIns="256032" bIns="288036" numCol="1" spcCol="1270" anchor="t" anchorCtr="0">
          <a:noAutofit/>
        </a:bodyPr>
        <a:lstStyle/>
        <a:p>
          <a:pPr marL="285750" lvl="1" indent="-285750" algn="l" defTabSz="1600200">
            <a:lnSpc>
              <a:spcPct val="90000"/>
            </a:lnSpc>
            <a:spcBef>
              <a:spcPct val="0"/>
            </a:spcBef>
            <a:spcAft>
              <a:spcPct val="15000"/>
            </a:spcAft>
            <a:buChar char="•"/>
          </a:pPr>
          <a:r>
            <a:rPr lang="en-US" sz="3600" kern="1200" dirty="0"/>
            <a:t>Expert Elicitation</a:t>
          </a:r>
        </a:p>
        <a:p>
          <a:pPr marL="285750" lvl="1" indent="-285750" algn="l" defTabSz="1600200">
            <a:lnSpc>
              <a:spcPct val="90000"/>
            </a:lnSpc>
            <a:spcBef>
              <a:spcPct val="0"/>
            </a:spcBef>
            <a:spcAft>
              <a:spcPct val="15000"/>
            </a:spcAft>
            <a:buChar char="•"/>
          </a:pPr>
          <a:r>
            <a:rPr lang="en-US" sz="3600" kern="1200" dirty="0"/>
            <a:t>Hypothesize Likelihood</a:t>
          </a:r>
        </a:p>
      </dsp:txBody>
      <dsp:txXfrm>
        <a:off x="5601764" y="1140747"/>
        <a:ext cx="4913783" cy="311283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7D31D5-F19D-9248-B6B2-713F0CEFC587}">
      <dsp:nvSpPr>
        <dsp:cNvPr id="0" name=""/>
        <dsp:cNvSpPr/>
      </dsp:nvSpPr>
      <dsp:spPr>
        <a:xfrm>
          <a:off x="3664161" y="1651"/>
          <a:ext cx="1669522" cy="166952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Risk Management Strategy</a:t>
          </a:r>
        </a:p>
      </dsp:txBody>
      <dsp:txXfrm>
        <a:off x="3908657" y="246147"/>
        <a:ext cx="1180530" cy="1180530"/>
      </dsp:txXfrm>
    </dsp:sp>
    <dsp:sp modelId="{84E0C356-310C-2E41-8897-1C9923FF6440}">
      <dsp:nvSpPr>
        <dsp:cNvPr id="0" name=""/>
        <dsp:cNvSpPr/>
      </dsp:nvSpPr>
      <dsp:spPr>
        <a:xfrm rot="2160000">
          <a:off x="5280985" y="1284209"/>
          <a:ext cx="444093" cy="5634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5293707" y="1357747"/>
        <a:ext cx="310865" cy="338077"/>
      </dsp:txXfrm>
    </dsp:sp>
    <dsp:sp modelId="{D93E2EE8-F3CF-A640-B07F-DC540560CF34}">
      <dsp:nvSpPr>
        <dsp:cNvPr id="0" name=""/>
        <dsp:cNvSpPr/>
      </dsp:nvSpPr>
      <dsp:spPr>
        <a:xfrm>
          <a:off x="5692718" y="1475485"/>
          <a:ext cx="1669522" cy="166952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Implement</a:t>
          </a:r>
        </a:p>
      </dsp:txBody>
      <dsp:txXfrm>
        <a:off x="5937214" y="1719981"/>
        <a:ext cx="1180530" cy="1180530"/>
      </dsp:txXfrm>
    </dsp:sp>
    <dsp:sp modelId="{E90A0A9F-099A-1849-B811-1812F6F18AE8}">
      <dsp:nvSpPr>
        <dsp:cNvPr id="0" name=""/>
        <dsp:cNvSpPr/>
      </dsp:nvSpPr>
      <dsp:spPr>
        <a:xfrm rot="6480000">
          <a:off x="5921896" y="3208916"/>
          <a:ext cx="444093" cy="5634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6009095" y="3258255"/>
        <a:ext cx="310865" cy="338077"/>
      </dsp:txXfrm>
    </dsp:sp>
    <dsp:sp modelId="{417E84F1-4E02-0E4A-8517-45E3960B3DD8}">
      <dsp:nvSpPr>
        <dsp:cNvPr id="0" name=""/>
        <dsp:cNvSpPr/>
      </dsp:nvSpPr>
      <dsp:spPr>
        <a:xfrm>
          <a:off x="4917878" y="3860197"/>
          <a:ext cx="1669522" cy="166952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Evaluate</a:t>
          </a:r>
        </a:p>
      </dsp:txBody>
      <dsp:txXfrm>
        <a:off x="5162374" y="4104693"/>
        <a:ext cx="1180530" cy="1180530"/>
      </dsp:txXfrm>
    </dsp:sp>
    <dsp:sp modelId="{5E8AA76B-B0AB-4E4B-80E8-25845430AADB}">
      <dsp:nvSpPr>
        <dsp:cNvPr id="0" name=""/>
        <dsp:cNvSpPr/>
      </dsp:nvSpPr>
      <dsp:spPr>
        <a:xfrm rot="10800000">
          <a:off x="4289444" y="4413226"/>
          <a:ext cx="444093" cy="5634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4422672" y="4525919"/>
        <a:ext cx="310865" cy="338077"/>
      </dsp:txXfrm>
    </dsp:sp>
    <dsp:sp modelId="{C0BAD597-62EB-9445-ABE6-7F4C69C984A1}">
      <dsp:nvSpPr>
        <dsp:cNvPr id="0" name=""/>
        <dsp:cNvSpPr/>
      </dsp:nvSpPr>
      <dsp:spPr>
        <a:xfrm>
          <a:off x="2410444" y="3860197"/>
          <a:ext cx="1669522" cy="166952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Report</a:t>
          </a:r>
        </a:p>
      </dsp:txBody>
      <dsp:txXfrm>
        <a:off x="2654940" y="4104693"/>
        <a:ext cx="1180530" cy="1180530"/>
      </dsp:txXfrm>
    </dsp:sp>
    <dsp:sp modelId="{D000A732-2EC8-A04B-8912-1B8BE4025D0E}">
      <dsp:nvSpPr>
        <dsp:cNvPr id="0" name=""/>
        <dsp:cNvSpPr/>
      </dsp:nvSpPr>
      <dsp:spPr>
        <a:xfrm rot="15120000">
          <a:off x="2639622" y="3232823"/>
          <a:ext cx="444093" cy="5634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2726821" y="3408870"/>
        <a:ext cx="310865" cy="338077"/>
      </dsp:txXfrm>
    </dsp:sp>
    <dsp:sp modelId="{EC8D6C35-B764-F94A-967B-4CC25E8E08DB}">
      <dsp:nvSpPr>
        <dsp:cNvPr id="0" name=""/>
        <dsp:cNvSpPr/>
      </dsp:nvSpPr>
      <dsp:spPr>
        <a:xfrm>
          <a:off x="1635604" y="1475485"/>
          <a:ext cx="1669522" cy="166952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Alter Strategy</a:t>
          </a:r>
        </a:p>
      </dsp:txBody>
      <dsp:txXfrm>
        <a:off x="1880100" y="1719981"/>
        <a:ext cx="1180530" cy="1180530"/>
      </dsp:txXfrm>
    </dsp:sp>
    <dsp:sp modelId="{E403A160-8596-8A4B-8A54-6BDF4A18BAAF}">
      <dsp:nvSpPr>
        <dsp:cNvPr id="0" name=""/>
        <dsp:cNvSpPr/>
      </dsp:nvSpPr>
      <dsp:spPr>
        <a:xfrm rot="19440000">
          <a:off x="3252428" y="1298985"/>
          <a:ext cx="444093" cy="5634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3265150" y="1450833"/>
        <a:ext cx="310865" cy="338077"/>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png>
</file>

<file path=ppt/media/image5.pn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4B4201-C231-0B4B-A33C-862D811890A9}" type="datetimeFigureOut">
              <a:rPr lang="en-US" smtClean="0"/>
              <a:t>12/2/23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85F03-AE8D-2449-B31A-E50A726C9DFA}" type="slidenum">
              <a:rPr lang="en-US" smtClean="0"/>
              <a:t>‹#›</a:t>
            </a:fld>
            <a:endParaRPr lang="en-US"/>
          </a:p>
        </p:txBody>
      </p:sp>
    </p:spTree>
    <p:extLst>
      <p:ext uri="{BB962C8B-B14F-4D97-AF65-F5344CB8AC3E}">
        <p14:creationId xmlns:p14="http://schemas.microsoft.com/office/powerpoint/2010/main" val="28410582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F1F1F"/>
                </a:solidFill>
                <a:effectLst/>
                <a:latin typeface="Google Sans"/>
              </a:rPr>
              <a:t>Dharavi is a densely populated slum in Mumbai, India, with an estimated population of between 700,000 and 1 million people. It is one of the largest slums in Asia and is known for its hazardous living conditions and high levels of poverty.</a:t>
            </a:r>
          </a:p>
          <a:p>
            <a:pPr algn="l"/>
            <a:r>
              <a:rPr lang="en-US" b="0" i="0" dirty="0">
                <a:solidFill>
                  <a:srgbClr val="000000"/>
                </a:solidFill>
                <a:effectLst/>
                <a:latin typeface="open_sansregular"/>
              </a:rPr>
              <a:t>But Dharavi is not only squalor. There are also important businesses there with leather, textiles, pottery, jewelry, and steel being the most important industries, along with a large recycling business. </a:t>
            </a:r>
          </a:p>
          <a:p>
            <a:pPr algn="l"/>
            <a:r>
              <a:rPr lang="en-US" b="0" i="0" dirty="0">
                <a:solidFill>
                  <a:srgbClr val="000000"/>
                </a:solidFill>
                <a:effectLst/>
                <a:latin typeface="open_sansregular"/>
              </a:rPr>
              <a:t>Dharavi also has a booming tourism industry, made famous by the movie, a lot of tourists who visit pay to have a full blown guided visit of Dharavi</a:t>
            </a:r>
            <a:endParaRPr lang="en-US" b="0" i="0" dirty="0">
              <a:solidFill>
                <a:srgbClr val="1F1F1F"/>
              </a:solidFill>
              <a:effectLst/>
              <a:latin typeface="Google Sans"/>
            </a:endParaRPr>
          </a:p>
          <a:p>
            <a:pPr algn="l"/>
            <a:r>
              <a:rPr lang="en-US" b="0" i="0" dirty="0">
                <a:solidFill>
                  <a:srgbClr val="1F1F1F"/>
                </a:solidFill>
                <a:effectLst/>
                <a:latin typeface="Google Sans"/>
              </a:rPr>
              <a:t>Dharavi is home to a variety of industries, including small-scale manufacturing, recycling, and waste disposal. These industries contribute to the local economy, but they also pose significant environmental and health risks. The air and water in Dharavi are heavily polluted, and the soil is contaminated with hazardous substances.</a:t>
            </a:r>
          </a:p>
          <a:p>
            <a:pPr algn="l"/>
            <a:r>
              <a:rPr lang="en-US" b="0" i="0" dirty="0">
                <a:solidFill>
                  <a:srgbClr val="1F1F1F"/>
                </a:solidFill>
                <a:effectLst/>
                <a:latin typeface="Google Sans"/>
              </a:rPr>
              <a:t>In addition to environmental risks, Dharavi is also vulnerable to natural disasters, such as floods, fires, and earthquakes. These disasters can cause widespread damage to property and infrastructure, and they can also lead to loss of life.</a:t>
            </a:r>
          </a:p>
          <a:p>
            <a:endParaRPr lang="en-US" dirty="0"/>
          </a:p>
        </p:txBody>
      </p:sp>
      <p:sp>
        <p:nvSpPr>
          <p:cNvPr id="4" name="Slide Number Placeholder 3"/>
          <p:cNvSpPr>
            <a:spLocks noGrp="1"/>
          </p:cNvSpPr>
          <p:nvPr>
            <p:ph type="sldNum" sz="quarter" idx="5"/>
          </p:nvPr>
        </p:nvSpPr>
        <p:spPr/>
        <p:txBody>
          <a:bodyPr/>
          <a:lstStyle/>
          <a:p>
            <a:fld id="{E0785F03-AE8D-2449-B31A-E50A726C9DFA}" type="slidenum">
              <a:rPr lang="en-US" smtClean="0"/>
              <a:t>2</a:t>
            </a:fld>
            <a:endParaRPr lang="en-US"/>
          </a:p>
        </p:txBody>
      </p:sp>
    </p:spTree>
    <p:extLst>
      <p:ext uri="{BB962C8B-B14F-4D97-AF65-F5344CB8AC3E}">
        <p14:creationId xmlns:p14="http://schemas.microsoft.com/office/powerpoint/2010/main" val="639442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we will measure </a:t>
            </a:r>
            <a:r>
              <a:rPr lang="en-US" dirty="0" err="1"/>
              <a:t>likeliohood</a:t>
            </a:r>
            <a:r>
              <a:rPr lang="en-US" dirty="0"/>
              <a:t> of risks. We </a:t>
            </a:r>
          </a:p>
        </p:txBody>
      </p:sp>
      <p:sp>
        <p:nvSpPr>
          <p:cNvPr id="4" name="Slide Number Placeholder 3"/>
          <p:cNvSpPr>
            <a:spLocks noGrp="1"/>
          </p:cNvSpPr>
          <p:nvPr>
            <p:ph type="sldNum" sz="quarter" idx="5"/>
          </p:nvPr>
        </p:nvSpPr>
        <p:spPr/>
        <p:txBody>
          <a:bodyPr/>
          <a:lstStyle/>
          <a:p>
            <a:fld id="{E0785F03-AE8D-2449-B31A-E50A726C9DFA}" type="slidenum">
              <a:rPr lang="en-US" smtClean="0"/>
              <a:t>13</a:t>
            </a:fld>
            <a:endParaRPr lang="en-US"/>
          </a:p>
        </p:txBody>
      </p:sp>
    </p:spTree>
    <p:extLst>
      <p:ext uri="{BB962C8B-B14F-4D97-AF65-F5344CB8AC3E}">
        <p14:creationId xmlns:p14="http://schemas.microsoft.com/office/powerpoint/2010/main" val="12805778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85F03-AE8D-2449-B31A-E50A726C9DFA}" type="slidenum">
              <a:rPr lang="en-US" smtClean="0"/>
              <a:t>15</a:t>
            </a:fld>
            <a:endParaRPr lang="en-US"/>
          </a:p>
        </p:txBody>
      </p:sp>
    </p:spTree>
    <p:extLst>
      <p:ext uri="{BB962C8B-B14F-4D97-AF65-F5344CB8AC3E}">
        <p14:creationId xmlns:p14="http://schemas.microsoft.com/office/powerpoint/2010/main" val="376297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have been 62 train derailments in Mumbai in the last 10 years or so,</a:t>
            </a:r>
          </a:p>
        </p:txBody>
      </p:sp>
      <p:sp>
        <p:nvSpPr>
          <p:cNvPr id="4" name="Slide Number Placeholder 3"/>
          <p:cNvSpPr>
            <a:spLocks noGrp="1"/>
          </p:cNvSpPr>
          <p:nvPr>
            <p:ph type="sldNum" sz="quarter" idx="5"/>
          </p:nvPr>
        </p:nvSpPr>
        <p:spPr/>
        <p:txBody>
          <a:bodyPr/>
          <a:lstStyle/>
          <a:p>
            <a:fld id="{E0785F03-AE8D-2449-B31A-E50A726C9DFA}" type="slidenum">
              <a:rPr lang="en-US" smtClean="0"/>
              <a:t>17</a:t>
            </a:fld>
            <a:endParaRPr lang="en-US"/>
          </a:p>
        </p:txBody>
      </p:sp>
    </p:spTree>
    <p:extLst>
      <p:ext uri="{BB962C8B-B14F-4D97-AF65-F5344CB8AC3E}">
        <p14:creationId xmlns:p14="http://schemas.microsoft.com/office/powerpoint/2010/main" val="1647625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Adaptiveness – the strategy has to be adaptive and flexible, it can’t be something that will control risk just once, or control risk minimally.</a:t>
            </a:r>
          </a:p>
          <a:p>
            <a:r>
              <a:rPr lang="en-US" dirty="0"/>
              <a:t>If you are aware of India’ current political climate, you would know that anytime elections come around – and even without elections these days – every other politician is spewing some kind of communal hate speeches.</a:t>
            </a:r>
          </a:p>
          <a:p>
            <a:r>
              <a:rPr lang="en-US" dirty="0"/>
              <a:t>Dharavi, being essentially a vote bank for politicians, is also a victim of this.</a:t>
            </a:r>
          </a:p>
          <a:p>
            <a:r>
              <a:rPr lang="en-US" dirty="0"/>
              <a:t>Imagine if the risk management strategy is putting in place a curfew during anticipated times of communal violence. It is a terrible way of controlling the risk because it doesn’t ensure that we’re reducing the possibility of risk, and not all communal violence is people getting on the streets and battling it out in groups. </a:t>
            </a:r>
            <a:r>
              <a:rPr lang="en-US" dirty="0" err="1"/>
              <a:t>Infact</a:t>
            </a:r>
            <a:r>
              <a:rPr lang="en-US" dirty="0"/>
              <a:t> its sinister, but there have been recent cases in India – in all kinds of societies, where people from a certain religious minority have been forced to move out from their homes because of polarization and hate speech. It’s not physical violence, but it is still communal violence, and a curfew doesn’t stop it at all.</a:t>
            </a:r>
          </a:p>
          <a:p>
            <a:r>
              <a:rPr lang="en-US" dirty="0"/>
              <a:t>Instead a good strategy here would be to actually enforce the laws we have against hate speeches, so that there is no motivation for communal violence at all.</a:t>
            </a:r>
          </a:p>
          <a:p>
            <a:endParaRPr lang="en-US" dirty="0"/>
          </a:p>
          <a:p>
            <a:r>
              <a:rPr lang="en-US" dirty="0"/>
              <a:t>We want the community to actually accept the strategies we’re proposing. Which again goes back to why we involved the community in the first place. Often times, however good an outsider’s intention, the steps we think we take to make things better for a community are actually not appreciated by them at all. For reasons that we may not understand as people who don’t actually have the lived experience. For example, I mentioned relocation for low lying areas as a strategy to mitigate floods, but people are often reluctant to relocate, because it disrupts their lives and it can have some financial implications for them.</a:t>
            </a:r>
          </a:p>
        </p:txBody>
      </p:sp>
      <p:sp>
        <p:nvSpPr>
          <p:cNvPr id="4" name="Slide Number Placeholder 3"/>
          <p:cNvSpPr>
            <a:spLocks noGrp="1"/>
          </p:cNvSpPr>
          <p:nvPr>
            <p:ph type="sldNum" sz="quarter" idx="5"/>
          </p:nvPr>
        </p:nvSpPr>
        <p:spPr/>
        <p:txBody>
          <a:bodyPr/>
          <a:lstStyle/>
          <a:p>
            <a:fld id="{E0785F03-AE8D-2449-B31A-E50A726C9DFA}" type="slidenum">
              <a:rPr lang="en-US" smtClean="0"/>
              <a:t>18</a:t>
            </a:fld>
            <a:endParaRPr lang="en-US"/>
          </a:p>
        </p:txBody>
      </p:sp>
    </p:spTree>
    <p:extLst>
      <p:ext uri="{BB962C8B-B14F-4D97-AF65-F5344CB8AC3E}">
        <p14:creationId xmlns:p14="http://schemas.microsoft.com/office/powerpoint/2010/main" val="15358484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85F03-AE8D-2449-B31A-E50A726C9DFA}" type="slidenum">
              <a:rPr lang="en-US" smtClean="0"/>
              <a:t>19</a:t>
            </a:fld>
            <a:endParaRPr lang="en-US"/>
          </a:p>
        </p:txBody>
      </p:sp>
    </p:spTree>
    <p:extLst>
      <p:ext uri="{BB962C8B-B14F-4D97-AF65-F5344CB8AC3E}">
        <p14:creationId xmlns:p14="http://schemas.microsoft.com/office/powerpoint/2010/main" val="11957384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Slum Rehabilitation Authority</a:t>
            </a:r>
          </a:p>
        </p:txBody>
      </p:sp>
      <p:sp>
        <p:nvSpPr>
          <p:cNvPr id="4" name="Slide Number Placeholder 3"/>
          <p:cNvSpPr>
            <a:spLocks noGrp="1"/>
          </p:cNvSpPr>
          <p:nvPr>
            <p:ph type="sldNum" sz="quarter" idx="5"/>
          </p:nvPr>
        </p:nvSpPr>
        <p:spPr/>
        <p:txBody>
          <a:bodyPr/>
          <a:lstStyle/>
          <a:p>
            <a:fld id="{E0785F03-AE8D-2449-B31A-E50A726C9DFA}" type="slidenum">
              <a:rPr lang="en-US" smtClean="0"/>
              <a:t>20</a:t>
            </a:fld>
            <a:endParaRPr lang="en-US"/>
          </a:p>
        </p:txBody>
      </p:sp>
    </p:spTree>
    <p:extLst>
      <p:ext uri="{BB962C8B-B14F-4D97-AF65-F5344CB8AC3E}">
        <p14:creationId xmlns:p14="http://schemas.microsoft.com/office/powerpoint/2010/main" val="13148918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Slum </a:t>
            </a:r>
            <a:r>
              <a:rPr lang="en-US"/>
              <a:t>Rehabilitation Authority</a:t>
            </a:r>
          </a:p>
          <a:p>
            <a:endParaRPr lang="en-US" dirty="0"/>
          </a:p>
        </p:txBody>
      </p:sp>
      <p:sp>
        <p:nvSpPr>
          <p:cNvPr id="4" name="Slide Number Placeholder 3"/>
          <p:cNvSpPr>
            <a:spLocks noGrp="1"/>
          </p:cNvSpPr>
          <p:nvPr>
            <p:ph type="sldNum" sz="quarter" idx="5"/>
          </p:nvPr>
        </p:nvSpPr>
        <p:spPr/>
        <p:txBody>
          <a:bodyPr/>
          <a:lstStyle/>
          <a:p>
            <a:fld id="{E0785F03-AE8D-2449-B31A-E50A726C9DFA}" type="slidenum">
              <a:rPr lang="en-US" smtClean="0"/>
              <a:t>21</a:t>
            </a:fld>
            <a:endParaRPr lang="en-US"/>
          </a:p>
        </p:txBody>
      </p:sp>
    </p:spTree>
    <p:extLst>
      <p:ext uri="{BB962C8B-B14F-4D97-AF65-F5344CB8AC3E}">
        <p14:creationId xmlns:p14="http://schemas.microsoft.com/office/powerpoint/2010/main" val="2061142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85F03-AE8D-2449-B31A-E50A726C9DFA}" type="slidenum">
              <a:rPr lang="en-US" smtClean="0"/>
              <a:t>3</a:t>
            </a:fld>
            <a:endParaRPr lang="en-US"/>
          </a:p>
        </p:txBody>
      </p:sp>
    </p:spTree>
    <p:extLst>
      <p:ext uri="{BB962C8B-B14F-4D97-AF65-F5344CB8AC3E}">
        <p14:creationId xmlns:p14="http://schemas.microsoft.com/office/powerpoint/2010/main" val="3839540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Kick off meeting – to explain the scope and early requirements to stakeholders – Dharavi Constituency assembly, and workers involved in the early stages.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we’re doing is a form of participatory </a:t>
            </a:r>
            <a:r>
              <a:rPr lang="en-US" dirty="0" err="1"/>
              <a:t>risj</a:t>
            </a:r>
            <a:r>
              <a:rPr lang="en-US" dirty="0"/>
              <a:t> assessment. Although Dharavi is a high risk area, there haven’t been any extensive risk assessment done for it that considers all types of major risks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some historical records, some aggregate news and records of past risks and how they have affected the community.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we really want to do is hear directly from the community about risks they’ve faced, how it affected them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do this we will have to divide </a:t>
            </a:r>
            <a:r>
              <a:rPr lang="en-US" dirty="0" err="1"/>
              <a:t>dharavi</a:t>
            </a:r>
            <a:r>
              <a:rPr lang="en-US" dirty="0"/>
              <a:t> into sectors.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stage is actually doing the outreach.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where we plan to pair up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Ss – can understand the data t\hat is actually required and make sure that the outreach gathers the data. CO – good at talking to people.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 sectors of about 20 acres each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teams Might take </a:t>
            </a:r>
            <a:r>
              <a:rPr lang="en-US" dirty="0" err="1"/>
              <a:t>upto</a:t>
            </a:r>
            <a:r>
              <a:rPr lang="en-US" dirty="0"/>
              <a:t> 1 week to cover 1 sector.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team can cover </a:t>
            </a:r>
            <a:r>
              <a:rPr lang="en-US" dirty="0" err="1"/>
              <a:t>upto</a:t>
            </a:r>
            <a:r>
              <a:rPr lang="en-US" dirty="0"/>
              <a:t> 12 sectors in 4 months – accounting for slack</a:t>
            </a:r>
          </a:p>
          <a:p>
            <a:r>
              <a:rPr lang="en-US" dirty="0"/>
              <a:t>So min is 10 -12  teams, but we’ll have 8 teams</a:t>
            </a:r>
          </a:p>
        </p:txBody>
      </p:sp>
      <p:sp>
        <p:nvSpPr>
          <p:cNvPr id="4" name="Slide Number Placeholder 3"/>
          <p:cNvSpPr>
            <a:spLocks noGrp="1"/>
          </p:cNvSpPr>
          <p:nvPr>
            <p:ph type="sldNum" sz="quarter" idx="5"/>
          </p:nvPr>
        </p:nvSpPr>
        <p:spPr/>
        <p:txBody>
          <a:bodyPr/>
          <a:lstStyle/>
          <a:p>
            <a:fld id="{E0785F03-AE8D-2449-B31A-E50A726C9DFA}" type="slidenum">
              <a:rPr lang="en-US" smtClean="0"/>
              <a:t>6</a:t>
            </a:fld>
            <a:endParaRPr lang="en-US"/>
          </a:p>
        </p:txBody>
      </p:sp>
    </p:spTree>
    <p:extLst>
      <p:ext uri="{BB962C8B-B14F-4D97-AF65-F5344CB8AC3E}">
        <p14:creationId xmlns:p14="http://schemas.microsoft.com/office/powerpoint/2010/main" val="1454714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 neighborhoods form natural sectors, and we’ll form the other sectors using the help of Dharavi Constituency assembly</a:t>
            </a:r>
          </a:p>
        </p:txBody>
      </p:sp>
      <p:sp>
        <p:nvSpPr>
          <p:cNvPr id="4" name="Slide Number Placeholder 3"/>
          <p:cNvSpPr>
            <a:spLocks noGrp="1"/>
          </p:cNvSpPr>
          <p:nvPr>
            <p:ph type="sldNum" sz="quarter" idx="5"/>
          </p:nvPr>
        </p:nvSpPr>
        <p:spPr/>
        <p:txBody>
          <a:bodyPr/>
          <a:lstStyle/>
          <a:p>
            <a:fld id="{E0785F03-AE8D-2449-B31A-E50A726C9DFA}" type="slidenum">
              <a:rPr lang="en-US" smtClean="0"/>
              <a:t>7</a:t>
            </a:fld>
            <a:endParaRPr lang="en-US"/>
          </a:p>
        </p:txBody>
      </p:sp>
    </p:spTree>
    <p:extLst>
      <p:ext uri="{BB962C8B-B14F-4D97-AF65-F5344CB8AC3E}">
        <p14:creationId xmlns:p14="http://schemas.microsoft.com/office/powerpoint/2010/main" val="40851626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basic goal of the outreach is to answer these 5 questions.</a:t>
            </a:r>
          </a:p>
          <a:p>
            <a:r>
              <a:rPr lang="en-US" dirty="0"/>
              <a:t>Asked to households and non – households, there’s just a slight difference between households and non – households.</a:t>
            </a:r>
          </a:p>
          <a:p>
            <a:r>
              <a:rPr lang="en-US" dirty="0"/>
              <a:t>And we’re going to see why we ask these exact questions in a bit</a:t>
            </a:r>
          </a:p>
          <a:p>
            <a:endParaRPr lang="en-US" dirty="0"/>
          </a:p>
          <a:p>
            <a:r>
              <a:rPr lang="en-US" dirty="0"/>
              <a:t>Finally we compile a report of all our findings</a:t>
            </a:r>
          </a:p>
        </p:txBody>
      </p:sp>
      <p:sp>
        <p:nvSpPr>
          <p:cNvPr id="4" name="Slide Number Placeholder 3"/>
          <p:cNvSpPr>
            <a:spLocks noGrp="1"/>
          </p:cNvSpPr>
          <p:nvPr>
            <p:ph type="sldNum" sz="quarter" idx="5"/>
          </p:nvPr>
        </p:nvSpPr>
        <p:spPr/>
        <p:txBody>
          <a:bodyPr/>
          <a:lstStyle/>
          <a:p>
            <a:fld id="{E0785F03-AE8D-2449-B31A-E50A726C9DFA}" type="slidenum">
              <a:rPr lang="en-US" smtClean="0"/>
              <a:t>8</a:t>
            </a:fld>
            <a:endParaRPr lang="en-US"/>
          </a:p>
        </p:txBody>
      </p:sp>
    </p:spTree>
    <p:extLst>
      <p:ext uri="{BB962C8B-B14F-4D97-AF65-F5344CB8AC3E}">
        <p14:creationId xmlns:p14="http://schemas.microsoft.com/office/powerpoint/2010/main" val="16400335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previous outreach and its report, from past historical data, and from scenario analysis we then identify potential risks.</a:t>
            </a:r>
          </a:p>
          <a:p>
            <a:r>
              <a:rPr lang="en-US" dirty="0"/>
              <a:t>Categorized by natural hazards, other hazards, and threats</a:t>
            </a:r>
          </a:p>
        </p:txBody>
      </p:sp>
      <p:sp>
        <p:nvSpPr>
          <p:cNvPr id="4" name="Slide Number Placeholder 3"/>
          <p:cNvSpPr>
            <a:spLocks noGrp="1"/>
          </p:cNvSpPr>
          <p:nvPr>
            <p:ph type="sldNum" sz="quarter" idx="5"/>
          </p:nvPr>
        </p:nvSpPr>
        <p:spPr/>
        <p:txBody>
          <a:bodyPr/>
          <a:lstStyle/>
          <a:p>
            <a:fld id="{E0785F03-AE8D-2449-B31A-E50A726C9DFA}" type="slidenum">
              <a:rPr lang="en-US" smtClean="0"/>
              <a:t>9</a:t>
            </a:fld>
            <a:endParaRPr lang="en-US"/>
          </a:p>
        </p:txBody>
      </p:sp>
    </p:spTree>
    <p:extLst>
      <p:ext uri="{BB962C8B-B14F-4D97-AF65-F5344CB8AC3E}">
        <p14:creationId xmlns:p14="http://schemas.microsoft.com/office/powerpoint/2010/main" val="40928363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Analyzing the risk is divided into.  2 parts </a:t>
            </a:r>
          </a:p>
          <a:p>
            <a:r>
              <a:rPr lang="en-US" dirty="0"/>
              <a:t>We look at past historical disasters, and gather information from our initial findings, and understand the consequences on people, property…</a:t>
            </a:r>
          </a:p>
          <a:p>
            <a:r>
              <a:rPr lang="en-US" dirty="0"/>
              <a:t>Then we plan for the future, use the expert elicitation process to hypothesize likelihood</a:t>
            </a:r>
          </a:p>
        </p:txBody>
      </p:sp>
      <p:sp>
        <p:nvSpPr>
          <p:cNvPr id="4" name="Slide Number Placeholder 3"/>
          <p:cNvSpPr>
            <a:spLocks noGrp="1"/>
          </p:cNvSpPr>
          <p:nvPr>
            <p:ph type="sldNum" sz="quarter" idx="5"/>
          </p:nvPr>
        </p:nvSpPr>
        <p:spPr/>
        <p:txBody>
          <a:bodyPr/>
          <a:lstStyle/>
          <a:p>
            <a:fld id="{E0785F03-AE8D-2449-B31A-E50A726C9DFA}" type="slidenum">
              <a:rPr lang="en-US" smtClean="0"/>
              <a:t>10</a:t>
            </a:fld>
            <a:endParaRPr lang="en-US"/>
          </a:p>
        </p:txBody>
      </p:sp>
    </p:spTree>
    <p:extLst>
      <p:ext uri="{BB962C8B-B14F-4D97-AF65-F5344CB8AC3E}">
        <p14:creationId xmlns:p14="http://schemas.microsoft.com/office/powerpoint/2010/main" val="115304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looking at historical data, data we got from our outreach and doing a scenario analysis, we can put together primary impacts of each kind of potential risk</a:t>
            </a:r>
          </a:p>
          <a:p>
            <a:r>
              <a:rPr lang="en-US" dirty="0"/>
              <a:t>For example, floods can cause deaths.</a:t>
            </a:r>
          </a:p>
          <a:p>
            <a:endParaRPr lang="en-US" dirty="0"/>
          </a:p>
        </p:txBody>
      </p:sp>
      <p:sp>
        <p:nvSpPr>
          <p:cNvPr id="4" name="Slide Number Placeholder 3"/>
          <p:cNvSpPr>
            <a:spLocks noGrp="1"/>
          </p:cNvSpPr>
          <p:nvPr>
            <p:ph type="sldNum" sz="quarter" idx="5"/>
          </p:nvPr>
        </p:nvSpPr>
        <p:spPr/>
        <p:txBody>
          <a:bodyPr/>
          <a:lstStyle/>
          <a:p>
            <a:fld id="{E0785F03-AE8D-2449-B31A-E50A726C9DFA}" type="slidenum">
              <a:rPr lang="en-US" smtClean="0"/>
              <a:t>11</a:t>
            </a:fld>
            <a:endParaRPr lang="en-US"/>
          </a:p>
        </p:txBody>
      </p:sp>
    </p:spTree>
    <p:extLst>
      <p:ext uri="{BB962C8B-B14F-4D97-AF65-F5344CB8AC3E}">
        <p14:creationId xmlns:p14="http://schemas.microsoft.com/office/powerpoint/2010/main" val="1696033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85F03-AE8D-2449-B31A-E50A726C9DFA}" type="slidenum">
              <a:rPr lang="en-US" smtClean="0"/>
              <a:t>12</a:t>
            </a:fld>
            <a:endParaRPr lang="en-US"/>
          </a:p>
        </p:txBody>
      </p:sp>
    </p:spTree>
    <p:extLst>
      <p:ext uri="{BB962C8B-B14F-4D97-AF65-F5344CB8AC3E}">
        <p14:creationId xmlns:p14="http://schemas.microsoft.com/office/powerpoint/2010/main" val="27217511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2CDA1-5758-17FD-2CEE-B7C9DE4AF6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D9DCF49-BD53-F039-724F-FEC9DAE731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CBC444E-B00A-58B9-9814-C801744635B6}"/>
              </a:ext>
            </a:extLst>
          </p:cNvPr>
          <p:cNvSpPr>
            <a:spLocks noGrp="1"/>
          </p:cNvSpPr>
          <p:nvPr>
            <p:ph type="dt" sz="half" idx="10"/>
          </p:nvPr>
        </p:nvSpPr>
        <p:spPr/>
        <p:txBody>
          <a:bodyPr/>
          <a:lstStyle/>
          <a:p>
            <a:fld id="{D860B957-5AAA-FF42-85DD-BF55B3DE2BB4}" type="datetimeFigureOut">
              <a:rPr lang="en-US" smtClean="0"/>
              <a:t>12/2/23</a:t>
            </a:fld>
            <a:endParaRPr lang="en-US"/>
          </a:p>
        </p:txBody>
      </p:sp>
      <p:sp>
        <p:nvSpPr>
          <p:cNvPr id="5" name="Footer Placeholder 4">
            <a:extLst>
              <a:ext uri="{FF2B5EF4-FFF2-40B4-BE49-F238E27FC236}">
                <a16:creationId xmlns:a16="http://schemas.microsoft.com/office/drawing/2014/main" id="{22DB9A99-0226-0BB2-08B5-AEED4C5F3E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79F781-60BD-4440-BA98-6AAED85B33C3}"/>
              </a:ext>
            </a:extLst>
          </p:cNvPr>
          <p:cNvSpPr>
            <a:spLocks noGrp="1"/>
          </p:cNvSpPr>
          <p:nvPr>
            <p:ph type="sldNum" sz="quarter" idx="12"/>
          </p:nvPr>
        </p:nvSpPr>
        <p:spPr/>
        <p:txBody>
          <a:bodyPr/>
          <a:lstStyle/>
          <a:p>
            <a:fld id="{C0786B10-19CE-1F4A-B7A7-8FEA8523C717}" type="slidenum">
              <a:rPr lang="en-US" smtClean="0"/>
              <a:t>‹#›</a:t>
            </a:fld>
            <a:endParaRPr lang="en-US"/>
          </a:p>
        </p:txBody>
      </p:sp>
    </p:spTree>
    <p:extLst>
      <p:ext uri="{BB962C8B-B14F-4D97-AF65-F5344CB8AC3E}">
        <p14:creationId xmlns:p14="http://schemas.microsoft.com/office/powerpoint/2010/main" val="2964082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76052-8A9E-6562-0564-7C91326C73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1904516-9640-B755-9638-7488793265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73497-87FD-BEDC-238F-382F23CBC7F3}"/>
              </a:ext>
            </a:extLst>
          </p:cNvPr>
          <p:cNvSpPr>
            <a:spLocks noGrp="1"/>
          </p:cNvSpPr>
          <p:nvPr>
            <p:ph type="dt" sz="half" idx="10"/>
          </p:nvPr>
        </p:nvSpPr>
        <p:spPr/>
        <p:txBody>
          <a:bodyPr/>
          <a:lstStyle/>
          <a:p>
            <a:fld id="{D860B957-5AAA-FF42-85DD-BF55B3DE2BB4}" type="datetimeFigureOut">
              <a:rPr lang="en-US" smtClean="0"/>
              <a:t>12/2/23</a:t>
            </a:fld>
            <a:endParaRPr lang="en-US"/>
          </a:p>
        </p:txBody>
      </p:sp>
      <p:sp>
        <p:nvSpPr>
          <p:cNvPr id="5" name="Footer Placeholder 4">
            <a:extLst>
              <a:ext uri="{FF2B5EF4-FFF2-40B4-BE49-F238E27FC236}">
                <a16:creationId xmlns:a16="http://schemas.microsoft.com/office/drawing/2014/main" id="{10D88C74-A8A3-DE8D-1EEF-BEFCC9443B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038DBE-E43B-4445-A572-93266DF37D75}"/>
              </a:ext>
            </a:extLst>
          </p:cNvPr>
          <p:cNvSpPr>
            <a:spLocks noGrp="1"/>
          </p:cNvSpPr>
          <p:nvPr>
            <p:ph type="sldNum" sz="quarter" idx="12"/>
          </p:nvPr>
        </p:nvSpPr>
        <p:spPr/>
        <p:txBody>
          <a:bodyPr/>
          <a:lstStyle/>
          <a:p>
            <a:fld id="{C0786B10-19CE-1F4A-B7A7-8FEA8523C717}" type="slidenum">
              <a:rPr lang="en-US" smtClean="0"/>
              <a:t>‹#›</a:t>
            </a:fld>
            <a:endParaRPr lang="en-US"/>
          </a:p>
        </p:txBody>
      </p:sp>
    </p:spTree>
    <p:extLst>
      <p:ext uri="{BB962C8B-B14F-4D97-AF65-F5344CB8AC3E}">
        <p14:creationId xmlns:p14="http://schemas.microsoft.com/office/powerpoint/2010/main" val="41248206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ED264E-E379-9856-1987-B52C7BA8AE3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89D7E32-4077-503E-F031-6D45DA7BE8F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CDBAE4-0519-D0F6-0CF6-9C741B8AE744}"/>
              </a:ext>
            </a:extLst>
          </p:cNvPr>
          <p:cNvSpPr>
            <a:spLocks noGrp="1"/>
          </p:cNvSpPr>
          <p:nvPr>
            <p:ph type="dt" sz="half" idx="10"/>
          </p:nvPr>
        </p:nvSpPr>
        <p:spPr/>
        <p:txBody>
          <a:bodyPr/>
          <a:lstStyle/>
          <a:p>
            <a:fld id="{D860B957-5AAA-FF42-85DD-BF55B3DE2BB4}" type="datetimeFigureOut">
              <a:rPr lang="en-US" smtClean="0"/>
              <a:t>12/2/23</a:t>
            </a:fld>
            <a:endParaRPr lang="en-US"/>
          </a:p>
        </p:txBody>
      </p:sp>
      <p:sp>
        <p:nvSpPr>
          <p:cNvPr id="5" name="Footer Placeholder 4">
            <a:extLst>
              <a:ext uri="{FF2B5EF4-FFF2-40B4-BE49-F238E27FC236}">
                <a16:creationId xmlns:a16="http://schemas.microsoft.com/office/drawing/2014/main" id="{C6CFDB8F-C88E-3E9A-108E-9E00D5ACCA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E93518-D36D-3E26-3B18-FF0565148A22}"/>
              </a:ext>
            </a:extLst>
          </p:cNvPr>
          <p:cNvSpPr>
            <a:spLocks noGrp="1"/>
          </p:cNvSpPr>
          <p:nvPr>
            <p:ph type="sldNum" sz="quarter" idx="12"/>
          </p:nvPr>
        </p:nvSpPr>
        <p:spPr/>
        <p:txBody>
          <a:bodyPr/>
          <a:lstStyle/>
          <a:p>
            <a:fld id="{C0786B10-19CE-1F4A-B7A7-8FEA8523C717}" type="slidenum">
              <a:rPr lang="en-US" smtClean="0"/>
              <a:t>‹#›</a:t>
            </a:fld>
            <a:endParaRPr lang="en-US"/>
          </a:p>
        </p:txBody>
      </p:sp>
    </p:spTree>
    <p:extLst>
      <p:ext uri="{BB962C8B-B14F-4D97-AF65-F5344CB8AC3E}">
        <p14:creationId xmlns:p14="http://schemas.microsoft.com/office/powerpoint/2010/main" val="4194681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B2CFB-FDF2-8EA0-82A5-6831B525B21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233A67-9724-506F-A452-D8F4549CE91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200DC9-FBC0-16E8-D4CB-58FDC4110A7D}"/>
              </a:ext>
            </a:extLst>
          </p:cNvPr>
          <p:cNvSpPr>
            <a:spLocks noGrp="1"/>
          </p:cNvSpPr>
          <p:nvPr>
            <p:ph type="dt" sz="half" idx="10"/>
          </p:nvPr>
        </p:nvSpPr>
        <p:spPr/>
        <p:txBody>
          <a:bodyPr/>
          <a:lstStyle/>
          <a:p>
            <a:fld id="{D860B957-5AAA-FF42-85DD-BF55B3DE2BB4}" type="datetimeFigureOut">
              <a:rPr lang="en-US" smtClean="0"/>
              <a:t>12/2/23</a:t>
            </a:fld>
            <a:endParaRPr lang="en-US"/>
          </a:p>
        </p:txBody>
      </p:sp>
      <p:sp>
        <p:nvSpPr>
          <p:cNvPr id="5" name="Footer Placeholder 4">
            <a:extLst>
              <a:ext uri="{FF2B5EF4-FFF2-40B4-BE49-F238E27FC236}">
                <a16:creationId xmlns:a16="http://schemas.microsoft.com/office/drawing/2014/main" id="{09063703-D68F-31F0-5018-6A4F957723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1802A8-92CA-D6F8-F65A-59B39FDE30C3}"/>
              </a:ext>
            </a:extLst>
          </p:cNvPr>
          <p:cNvSpPr>
            <a:spLocks noGrp="1"/>
          </p:cNvSpPr>
          <p:nvPr>
            <p:ph type="sldNum" sz="quarter" idx="12"/>
          </p:nvPr>
        </p:nvSpPr>
        <p:spPr/>
        <p:txBody>
          <a:bodyPr/>
          <a:lstStyle/>
          <a:p>
            <a:fld id="{C0786B10-19CE-1F4A-B7A7-8FEA8523C717}" type="slidenum">
              <a:rPr lang="en-US" smtClean="0"/>
              <a:t>‹#›</a:t>
            </a:fld>
            <a:endParaRPr lang="en-US"/>
          </a:p>
        </p:txBody>
      </p:sp>
    </p:spTree>
    <p:extLst>
      <p:ext uri="{BB962C8B-B14F-4D97-AF65-F5344CB8AC3E}">
        <p14:creationId xmlns:p14="http://schemas.microsoft.com/office/powerpoint/2010/main" val="2500584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08FBE-A1FD-2744-90E0-991C0552A81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D99B0D1-1AAA-17D1-F083-5B0C9326F2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E0DDDA8-5867-D523-CC5F-297B66077B79}"/>
              </a:ext>
            </a:extLst>
          </p:cNvPr>
          <p:cNvSpPr>
            <a:spLocks noGrp="1"/>
          </p:cNvSpPr>
          <p:nvPr>
            <p:ph type="dt" sz="half" idx="10"/>
          </p:nvPr>
        </p:nvSpPr>
        <p:spPr/>
        <p:txBody>
          <a:bodyPr/>
          <a:lstStyle/>
          <a:p>
            <a:fld id="{D860B957-5AAA-FF42-85DD-BF55B3DE2BB4}" type="datetimeFigureOut">
              <a:rPr lang="en-US" smtClean="0"/>
              <a:t>12/2/23</a:t>
            </a:fld>
            <a:endParaRPr lang="en-US"/>
          </a:p>
        </p:txBody>
      </p:sp>
      <p:sp>
        <p:nvSpPr>
          <p:cNvPr id="5" name="Footer Placeholder 4">
            <a:extLst>
              <a:ext uri="{FF2B5EF4-FFF2-40B4-BE49-F238E27FC236}">
                <a16:creationId xmlns:a16="http://schemas.microsoft.com/office/drawing/2014/main" id="{1A3EE84F-EE52-4D90-330D-ED6FB63E37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C8A681-C4B2-EEB9-1A8F-155CD3190356}"/>
              </a:ext>
            </a:extLst>
          </p:cNvPr>
          <p:cNvSpPr>
            <a:spLocks noGrp="1"/>
          </p:cNvSpPr>
          <p:nvPr>
            <p:ph type="sldNum" sz="quarter" idx="12"/>
          </p:nvPr>
        </p:nvSpPr>
        <p:spPr/>
        <p:txBody>
          <a:bodyPr/>
          <a:lstStyle/>
          <a:p>
            <a:fld id="{C0786B10-19CE-1F4A-B7A7-8FEA8523C717}" type="slidenum">
              <a:rPr lang="en-US" smtClean="0"/>
              <a:t>‹#›</a:t>
            </a:fld>
            <a:endParaRPr lang="en-US"/>
          </a:p>
        </p:txBody>
      </p:sp>
    </p:spTree>
    <p:extLst>
      <p:ext uri="{BB962C8B-B14F-4D97-AF65-F5344CB8AC3E}">
        <p14:creationId xmlns:p14="http://schemas.microsoft.com/office/powerpoint/2010/main" val="1363287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C5865-F841-1EE9-8B6B-15D16678C8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EC5189-4318-0B45-BCD9-5F6FE51E35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B18826D-E0DA-7064-5FD5-533E06C7F93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DAD922-C589-E91B-EDA8-0AA564D8127F}"/>
              </a:ext>
            </a:extLst>
          </p:cNvPr>
          <p:cNvSpPr>
            <a:spLocks noGrp="1"/>
          </p:cNvSpPr>
          <p:nvPr>
            <p:ph type="dt" sz="half" idx="10"/>
          </p:nvPr>
        </p:nvSpPr>
        <p:spPr/>
        <p:txBody>
          <a:bodyPr/>
          <a:lstStyle/>
          <a:p>
            <a:fld id="{D860B957-5AAA-FF42-85DD-BF55B3DE2BB4}" type="datetimeFigureOut">
              <a:rPr lang="en-US" smtClean="0"/>
              <a:t>12/2/23</a:t>
            </a:fld>
            <a:endParaRPr lang="en-US"/>
          </a:p>
        </p:txBody>
      </p:sp>
      <p:sp>
        <p:nvSpPr>
          <p:cNvPr id="6" name="Footer Placeholder 5">
            <a:extLst>
              <a:ext uri="{FF2B5EF4-FFF2-40B4-BE49-F238E27FC236}">
                <a16:creationId xmlns:a16="http://schemas.microsoft.com/office/drawing/2014/main" id="{A2BA8042-DC5E-A8CE-8812-3891E2965A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9E2E4B-1626-A3AD-7E2C-93412F81BF6E}"/>
              </a:ext>
            </a:extLst>
          </p:cNvPr>
          <p:cNvSpPr>
            <a:spLocks noGrp="1"/>
          </p:cNvSpPr>
          <p:nvPr>
            <p:ph type="sldNum" sz="quarter" idx="12"/>
          </p:nvPr>
        </p:nvSpPr>
        <p:spPr/>
        <p:txBody>
          <a:bodyPr/>
          <a:lstStyle/>
          <a:p>
            <a:fld id="{C0786B10-19CE-1F4A-B7A7-8FEA8523C717}" type="slidenum">
              <a:rPr lang="en-US" smtClean="0"/>
              <a:t>‹#›</a:t>
            </a:fld>
            <a:endParaRPr lang="en-US"/>
          </a:p>
        </p:txBody>
      </p:sp>
    </p:spTree>
    <p:extLst>
      <p:ext uri="{BB962C8B-B14F-4D97-AF65-F5344CB8AC3E}">
        <p14:creationId xmlns:p14="http://schemas.microsoft.com/office/powerpoint/2010/main" val="6098346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C976A-3036-0575-C8CE-CFCDE1AC53C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0C24261-9AF0-2C03-AFA3-439EB6554AD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834826-18E3-32F1-57D4-CB700D5657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A4138B2-A1BE-EB89-D002-7BF4F8E51C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F84008-C4AC-D64E-20A7-92332B5564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2AC44B-4683-070B-F938-03DC21A70202}"/>
              </a:ext>
            </a:extLst>
          </p:cNvPr>
          <p:cNvSpPr>
            <a:spLocks noGrp="1"/>
          </p:cNvSpPr>
          <p:nvPr>
            <p:ph type="dt" sz="half" idx="10"/>
          </p:nvPr>
        </p:nvSpPr>
        <p:spPr/>
        <p:txBody>
          <a:bodyPr/>
          <a:lstStyle/>
          <a:p>
            <a:fld id="{D860B957-5AAA-FF42-85DD-BF55B3DE2BB4}" type="datetimeFigureOut">
              <a:rPr lang="en-US" smtClean="0"/>
              <a:t>12/2/23</a:t>
            </a:fld>
            <a:endParaRPr lang="en-US"/>
          </a:p>
        </p:txBody>
      </p:sp>
      <p:sp>
        <p:nvSpPr>
          <p:cNvPr id="8" name="Footer Placeholder 7">
            <a:extLst>
              <a:ext uri="{FF2B5EF4-FFF2-40B4-BE49-F238E27FC236}">
                <a16:creationId xmlns:a16="http://schemas.microsoft.com/office/drawing/2014/main" id="{75507AA4-C1D1-B3E1-A5C4-BFC3B3929BC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56B127-37B1-EF36-BC5D-96ED04F5882D}"/>
              </a:ext>
            </a:extLst>
          </p:cNvPr>
          <p:cNvSpPr>
            <a:spLocks noGrp="1"/>
          </p:cNvSpPr>
          <p:nvPr>
            <p:ph type="sldNum" sz="quarter" idx="12"/>
          </p:nvPr>
        </p:nvSpPr>
        <p:spPr/>
        <p:txBody>
          <a:bodyPr/>
          <a:lstStyle/>
          <a:p>
            <a:fld id="{C0786B10-19CE-1F4A-B7A7-8FEA8523C717}" type="slidenum">
              <a:rPr lang="en-US" smtClean="0"/>
              <a:t>‹#›</a:t>
            </a:fld>
            <a:endParaRPr lang="en-US"/>
          </a:p>
        </p:txBody>
      </p:sp>
    </p:spTree>
    <p:extLst>
      <p:ext uri="{BB962C8B-B14F-4D97-AF65-F5344CB8AC3E}">
        <p14:creationId xmlns:p14="http://schemas.microsoft.com/office/powerpoint/2010/main" val="96238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561ED-D588-90DA-6451-15C2D7A422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C12EBB-7EF6-4DFC-B986-60DBCF7C403F}"/>
              </a:ext>
            </a:extLst>
          </p:cNvPr>
          <p:cNvSpPr>
            <a:spLocks noGrp="1"/>
          </p:cNvSpPr>
          <p:nvPr>
            <p:ph type="dt" sz="half" idx="10"/>
          </p:nvPr>
        </p:nvSpPr>
        <p:spPr/>
        <p:txBody>
          <a:bodyPr/>
          <a:lstStyle/>
          <a:p>
            <a:fld id="{D860B957-5AAA-FF42-85DD-BF55B3DE2BB4}" type="datetimeFigureOut">
              <a:rPr lang="en-US" smtClean="0"/>
              <a:t>12/2/23</a:t>
            </a:fld>
            <a:endParaRPr lang="en-US"/>
          </a:p>
        </p:txBody>
      </p:sp>
      <p:sp>
        <p:nvSpPr>
          <p:cNvPr id="4" name="Footer Placeholder 3">
            <a:extLst>
              <a:ext uri="{FF2B5EF4-FFF2-40B4-BE49-F238E27FC236}">
                <a16:creationId xmlns:a16="http://schemas.microsoft.com/office/drawing/2014/main" id="{BBC01B13-93A1-54CE-CA5D-4D30A771E1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6A1B9D-3ABF-75DD-0699-8E5FF66442CC}"/>
              </a:ext>
            </a:extLst>
          </p:cNvPr>
          <p:cNvSpPr>
            <a:spLocks noGrp="1"/>
          </p:cNvSpPr>
          <p:nvPr>
            <p:ph type="sldNum" sz="quarter" idx="12"/>
          </p:nvPr>
        </p:nvSpPr>
        <p:spPr/>
        <p:txBody>
          <a:bodyPr/>
          <a:lstStyle/>
          <a:p>
            <a:fld id="{C0786B10-19CE-1F4A-B7A7-8FEA8523C717}" type="slidenum">
              <a:rPr lang="en-US" smtClean="0"/>
              <a:t>‹#›</a:t>
            </a:fld>
            <a:endParaRPr lang="en-US"/>
          </a:p>
        </p:txBody>
      </p:sp>
    </p:spTree>
    <p:extLst>
      <p:ext uri="{BB962C8B-B14F-4D97-AF65-F5344CB8AC3E}">
        <p14:creationId xmlns:p14="http://schemas.microsoft.com/office/powerpoint/2010/main" val="2285486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0B1C71-4FDD-4EB1-3949-A94180828DD0}"/>
              </a:ext>
            </a:extLst>
          </p:cNvPr>
          <p:cNvSpPr>
            <a:spLocks noGrp="1"/>
          </p:cNvSpPr>
          <p:nvPr>
            <p:ph type="dt" sz="half" idx="10"/>
          </p:nvPr>
        </p:nvSpPr>
        <p:spPr/>
        <p:txBody>
          <a:bodyPr/>
          <a:lstStyle/>
          <a:p>
            <a:fld id="{D860B957-5AAA-FF42-85DD-BF55B3DE2BB4}" type="datetimeFigureOut">
              <a:rPr lang="en-US" smtClean="0"/>
              <a:t>12/2/23</a:t>
            </a:fld>
            <a:endParaRPr lang="en-US"/>
          </a:p>
        </p:txBody>
      </p:sp>
      <p:sp>
        <p:nvSpPr>
          <p:cNvPr id="3" name="Footer Placeholder 2">
            <a:extLst>
              <a:ext uri="{FF2B5EF4-FFF2-40B4-BE49-F238E27FC236}">
                <a16:creationId xmlns:a16="http://schemas.microsoft.com/office/drawing/2014/main" id="{F4AAC902-82A3-8103-3A10-411A2B8A5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6EA71B8-8EBD-5EDF-BEE0-C144F08B905D}"/>
              </a:ext>
            </a:extLst>
          </p:cNvPr>
          <p:cNvSpPr>
            <a:spLocks noGrp="1"/>
          </p:cNvSpPr>
          <p:nvPr>
            <p:ph type="sldNum" sz="quarter" idx="12"/>
          </p:nvPr>
        </p:nvSpPr>
        <p:spPr/>
        <p:txBody>
          <a:bodyPr/>
          <a:lstStyle/>
          <a:p>
            <a:fld id="{C0786B10-19CE-1F4A-B7A7-8FEA8523C717}" type="slidenum">
              <a:rPr lang="en-US" smtClean="0"/>
              <a:t>‹#›</a:t>
            </a:fld>
            <a:endParaRPr lang="en-US"/>
          </a:p>
        </p:txBody>
      </p:sp>
    </p:spTree>
    <p:extLst>
      <p:ext uri="{BB962C8B-B14F-4D97-AF65-F5344CB8AC3E}">
        <p14:creationId xmlns:p14="http://schemas.microsoft.com/office/powerpoint/2010/main" val="3807987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FD678-86EB-2EC6-1ACD-052498B3B6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0CA60A5-9FBF-8139-CA34-E444187831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CBA77E-A1D1-2951-A396-CA1F4AAF7C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4B4A44-FD37-06A7-B52A-3541452F45EC}"/>
              </a:ext>
            </a:extLst>
          </p:cNvPr>
          <p:cNvSpPr>
            <a:spLocks noGrp="1"/>
          </p:cNvSpPr>
          <p:nvPr>
            <p:ph type="dt" sz="half" idx="10"/>
          </p:nvPr>
        </p:nvSpPr>
        <p:spPr/>
        <p:txBody>
          <a:bodyPr/>
          <a:lstStyle/>
          <a:p>
            <a:fld id="{D860B957-5AAA-FF42-85DD-BF55B3DE2BB4}" type="datetimeFigureOut">
              <a:rPr lang="en-US" smtClean="0"/>
              <a:t>12/2/23</a:t>
            </a:fld>
            <a:endParaRPr lang="en-US"/>
          </a:p>
        </p:txBody>
      </p:sp>
      <p:sp>
        <p:nvSpPr>
          <p:cNvPr id="6" name="Footer Placeholder 5">
            <a:extLst>
              <a:ext uri="{FF2B5EF4-FFF2-40B4-BE49-F238E27FC236}">
                <a16:creationId xmlns:a16="http://schemas.microsoft.com/office/drawing/2014/main" id="{2C01924E-4569-E646-9668-D990E1B8CE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11584F-631D-D5DA-61D3-494B80B89C08}"/>
              </a:ext>
            </a:extLst>
          </p:cNvPr>
          <p:cNvSpPr>
            <a:spLocks noGrp="1"/>
          </p:cNvSpPr>
          <p:nvPr>
            <p:ph type="sldNum" sz="quarter" idx="12"/>
          </p:nvPr>
        </p:nvSpPr>
        <p:spPr/>
        <p:txBody>
          <a:bodyPr/>
          <a:lstStyle/>
          <a:p>
            <a:fld id="{C0786B10-19CE-1F4A-B7A7-8FEA8523C717}" type="slidenum">
              <a:rPr lang="en-US" smtClean="0"/>
              <a:t>‹#›</a:t>
            </a:fld>
            <a:endParaRPr lang="en-US"/>
          </a:p>
        </p:txBody>
      </p:sp>
    </p:spTree>
    <p:extLst>
      <p:ext uri="{BB962C8B-B14F-4D97-AF65-F5344CB8AC3E}">
        <p14:creationId xmlns:p14="http://schemas.microsoft.com/office/powerpoint/2010/main" val="2877638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78278-6947-5758-1F33-F6F604295A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DEFF7AB-DAB2-5E56-C3BC-A17DED620E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1B89785-52CA-BA67-6B90-0296B7C331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CC1468-0D44-4781-4474-053E6CBF7562}"/>
              </a:ext>
            </a:extLst>
          </p:cNvPr>
          <p:cNvSpPr>
            <a:spLocks noGrp="1"/>
          </p:cNvSpPr>
          <p:nvPr>
            <p:ph type="dt" sz="half" idx="10"/>
          </p:nvPr>
        </p:nvSpPr>
        <p:spPr/>
        <p:txBody>
          <a:bodyPr/>
          <a:lstStyle/>
          <a:p>
            <a:fld id="{D860B957-5AAA-FF42-85DD-BF55B3DE2BB4}" type="datetimeFigureOut">
              <a:rPr lang="en-US" smtClean="0"/>
              <a:t>12/2/23</a:t>
            </a:fld>
            <a:endParaRPr lang="en-US"/>
          </a:p>
        </p:txBody>
      </p:sp>
      <p:sp>
        <p:nvSpPr>
          <p:cNvPr id="6" name="Footer Placeholder 5">
            <a:extLst>
              <a:ext uri="{FF2B5EF4-FFF2-40B4-BE49-F238E27FC236}">
                <a16:creationId xmlns:a16="http://schemas.microsoft.com/office/drawing/2014/main" id="{BB47566F-F305-F970-403E-46AA2E6591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60F75C-99DB-6CF4-F4D8-9505233D8884}"/>
              </a:ext>
            </a:extLst>
          </p:cNvPr>
          <p:cNvSpPr>
            <a:spLocks noGrp="1"/>
          </p:cNvSpPr>
          <p:nvPr>
            <p:ph type="sldNum" sz="quarter" idx="12"/>
          </p:nvPr>
        </p:nvSpPr>
        <p:spPr/>
        <p:txBody>
          <a:bodyPr/>
          <a:lstStyle/>
          <a:p>
            <a:fld id="{C0786B10-19CE-1F4A-B7A7-8FEA8523C717}" type="slidenum">
              <a:rPr lang="en-US" smtClean="0"/>
              <a:t>‹#›</a:t>
            </a:fld>
            <a:endParaRPr lang="en-US"/>
          </a:p>
        </p:txBody>
      </p:sp>
    </p:spTree>
    <p:extLst>
      <p:ext uri="{BB962C8B-B14F-4D97-AF65-F5344CB8AC3E}">
        <p14:creationId xmlns:p14="http://schemas.microsoft.com/office/powerpoint/2010/main" val="27773159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48E5BC-EA82-E2C4-09CA-BBE8CF8F04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05F9862-AACF-85AF-CBD0-A2C1FC3E9A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2D070D-A0F9-9762-DA91-97DED3CE03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60B957-5AAA-FF42-85DD-BF55B3DE2BB4}" type="datetimeFigureOut">
              <a:rPr lang="en-US" smtClean="0"/>
              <a:t>12/2/23</a:t>
            </a:fld>
            <a:endParaRPr lang="en-US"/>
          </a:p>
        </p:txBody>
      </p:sp>
      <p:sp>
        <p:nvSpPr>
          <p:cNvPr id="5" name="Footer Placeholder 4">
            <a:extLst>
              <a:ext uri="{FF2B5EF4-FFF2-40B4-BE49-F238E27FC236}">
                <a16:creationId xmlns:a16="http://schemas.microsoft.com/office/drawing/2014/main" id="{8528F50F-C2A5-A08D-1119-FBDB95A487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A4A45FF-9BA3-7028-C9A3-D9C46A84345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786B10-19CE-1F4A-B7A7-8FEA8523C717}" type="slidenum">
              <a:rPr lang="en-US" smtClean="0"/>
              <a:t>‹#›</a:t>
            </a:fld>
            <a:endParaRPr lang="en-US"/>
          </a:p>
        </p:txBody>
      </p:sp>
    </p:spTree>
    <p:extLst>
      <p:ext uri="{BB962C8B-B14F-4D97-AF65-F5344CB8AC3E}">
        <p14:creationId xmlns:p14="http://schemas.microsoft.com/office/powerpoint/2010/main" val="4109371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doi.org/10.1007/s13753-022-00406-5" TargetMode="External"/><Relationship Id="rId2" Type="http://schemas.openxmlformats.org/officeDocument/2006/relationships/hyperlink" Target="https://doi.org/10.1007/s11069-014-1380-4" TargetMode="External"/><Relationship Id="rId1" Type="http://schemas.openxmlformats.org/officeDocument/2006/relationships/slideLayout" Target="../slideLayouts/slideLayout2.xml"/><Relationship Id="rId4" Type="http://schemas.openxmlformats.org/officeDocument/2006/relationships/hyperlink" Target="https://doi.org/10.1007/978-981-15-8662-0_10" TargetMode="Externa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38410E7-D4B4-41AD-88B3-EB385D8A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31E667-697D-40C8-C369-35A810DE2A05}"/>
              </a:ext>
            </a:extLst>
          </p:cNvPr>
          <p:cNvSpPr>
            <a:spLocks noGrp="1"/>
          </p:cNvSpPr>
          <p:nvPr>
            <p:ph type="ctrTitle"/>
          </p:nvPr>
        </p:nvSpPr>
        <p:spPr>
          <a:xfrm>
            <a:off x="558210" y="635317"/>
            <a:ext cx="10890840" cy="4117658"/>
          </a:xfrm>
        </p:spPr>
        <p:txBody>
          <a:bodyPr>
            <a:normAutofit/>
          </a:bodyPr>
          <a:lstStyle/>
          <a:p>
            <a:pPr algn="l"/>
            <a:r>
              <a:rPr lang="en-US" sz="8800"/>
              <a:t>Comprehensive Risk Assessment Framework for Dharavi</a:t>
            </a:r>
          </a:p>
        </p:txBody>
      </p:sp>
      <p:sp useBgFill="1">
        <p:nvSpPr>
          <p:cNvPr id="10" name="Rectangle 9">
            <a:extLst>
              <a:ext uri="{FF2B5EF4-FFF2-40B4-BE49-F238E27FC236}">
                <a16:creationId xmlns:a16="http://schemas.microsoft.com/office/drawing/2014/main" id="{284A8429-F65A-490D-96E4-1158D3E8A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10" y="4981421"/>
            <a:ext cx="11134956" cy="822960"/>
          </a:xfrm>
          <a:prstGeom prst="rect">
            <a:avLst/>
          </a:prstGeom>
          <a:ln w="12700">
            <a:solidFill>
              <a:srgbClr val="E1E1E1"/>
            </a:solidFill>
          </a:ln>
          <a:effectLst>
            <a:outerShdw blurRad="50800" dist="38100" dir="2700000" algn="tl" rotWithShape="0">
              <a:schemeClr val="bg1">
                <a:lumMod val="85000"/>
                <a:alpha val="4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AF08EE87-E77C-C821-4023-8AE649089BEF}"/>
              </a:ext>
            </a:extLst>
          </p:cNvPr>
          <p:cNvSpPr>
            <a:spLocks noGrp="1"/>
          </p:cNvSpPr>
          <p:nvPr>
            <p:ph type="subTitle" idx="1"/>
          </p:nvPr>
        </p:nvSpPr>
        <p:spPr>
          <a:xfrm>
            <a:off x="838200" y="5104130"/>
            <a:ext cx="10610850" cy="582612"/>
          </a:xfrm>
        </p:spPr>
        <p:txBody>
          <a:bodyPr anchor="ctr">
            <a:normAutofit/>
          </a:bodyPr>
          <a:lstStyle/>
          <a:p>
            <a:pPr algn="l"/>
            <a:r>
              <a:rPr lang="en-US" sz="2000"/>
              <a:t>Serena Parve</a:t>
            </a:r>
          </a:p>
        </p:txBody>
      </p:sp>
      <p:sp>
        <p:nvSpPr>
          <p:cNvPr id="12" name="Rectangle 11">
            <a:extLst>
              <a:ext uri="{FF2B5EF4-FFF2-40B4-BE49-F238E27FC236}">
                <a16:creationId xmlns:a16="http://schemas.microsoft.com/office/drawing/2014/main" id="{0F022291-A82B-4D23-A1E0-5F9BD68466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5118581"/>
            <a:ext cx="146304"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96074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65232E-FF5F-8C4E-A741-7FF2EE0E091F}"/>
              </a:ext>
            </a:extLst>
          </p:cNvPr>
          <p:cNvSpPr>
            <a:spLocks noGrp="1"/>
          </p:cNvSpPr>
          <p:nvPr>
            <p:ph type="title"/>
          </p:nvPr>
        </p:nvSpPr>
        <p:spPr>
          <a:xfrm>
            <a:off x="841248" y="256032"/>
            <a:ext cx="10506456" cy="1014984"/>
          </a:xfrm>
        </p:spPr>
        <p:txBody>
          <a:bodyPr anchor="b">
            <a:normAutofit/>
          </a:bodyPr>
          <a:lstStyle/>
          <a:p>
            <a:r>
              <a:rPr lang="en-US" dirty="0"/>
              <a:t>Analyze Potential Risks</a:t>
            </a: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964E2411-81A1-DC48-743D-9B0D8B2CDF2C}"/>
              </a:ext>
            </a:extLst>
          </p:cNvPr>
          <p:cNvGraphicFramePr>
            <a:graphicFrameLocks noGrp="1"/>
          </p:cNvGraphicFramePr>
          <p:nvPr>
            <p:ph idx="1"/>
            <p:extLst>
              <p:ext uri="{D42A27DB-BD31-4B8C-83A1-F6EECF244321}">
                <p14:modId xmlns:p14="http://schemas.microsoft.com/office/powerpoint/2010/main" val="3951338300"/>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85917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443DB1-6125-BECD-C163-FB885B5C3499}"/>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5600" kern="1200">
                <a:solidFill>
                  <a:schemeClr val="tx1"/>
                </a:solidFill>
                <a:latin typeface="+mj-lt"/>
                <a:ea typeface="+mj-ea"/>
                <a:cs typeface="+mj-cs"/>
              </a:rPr>
              <a:t>Historical Data and Scenario Analysis</a:t>
            </a:r>
          </a:p>
        </p:txBody>
      </p:sp>
      <p:sp>
        <p:nvSpPr>
          <p:cNvPr id="11"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8043296C-7279-F98F-7C26-EC328D44AA9E}"/>
              </a:ext>
            </a:extLst>
          </p:cNvPr>
          <p:cNvGraphicFramePr>
            <a:graphicFrameLocks noGrp="1"/>
          </p:cNvGraphicFramePr>
          <p:nvPr>
            <p:extLst>
              <p:ext uri="{D42A27DB-BD31-4B8C-83A1-F6EECF244321}">
                <p14:modId xmlns:p14="http://schemas.microsoft.com/office/powerpoint/2010/main" val="2633815887"/>
              </p:ext>
            </p:extLst>
          </p:nvPr>
        </p:nvGraphicFramePr>
        <p:xfrm>
          <a:off x="320040" y="2084546"/>
          <a:ext cx="11548874" cy="4282725"/>
        </p:xfrm>
        <a:graphic>
          <a:graphicData uri="http://schemas.openxmlformats.org/drawingml/2006/table">
            <a:tbl>
              <a:tblPr firstRow="1" bandRow="1"/>
              <a:tblGrid>
                <a:gridCol w="1867541">
                  <a:extLst>
                    <a:ext uri="{9D8B030D-6E8A-4147-A177-3AD203B41FA5}">
                      <a16:colId xmlns:a16="http://schemas.microsoft.com/office/drawing/2014/main" val="511810874"/>
                    </a:ext>
                  </a:extLst>
                </a:gridCol>
                <a:gridCol w="2091051">
                  <a:extLst>
                    <a:ext uri="{9D8B030D-6E8A-4147-A177-3AD203B41FA5}">
                      <a16:colId xmlns:a16="http://schemas.microsoft.com/office/drawing/2014/main" val="29446075"/>
                    </a:ext>
                  </a:extLst>
                </a:gridCol>
                <a:gridCol w="2553487">
                  <a:extLst>
                    <a:ext uri="{9D8B030D-6E8A-4147-A177-3AD203B41FA5}">
                      <a16:colId xmlns:a16="http://schemas.microsoft.com/office/drawing/2014/main" val="2908113994"/>
                    </a:ext>
                  </a:extLst>
                </a:gridCol>
                <a:gridCol w="2368513">
                  <a:extLst>
                    <a:ext uri="{9D8B030D-6E8A-4147-A177-3AD203B41FA5}">
                      <a16:colId xmlns:a16="http://schemas.microsoft.com/office/drawing/2014/main" val="2661574871"/>
                    </a:ext>
                  </a:extLst>
                </a:gridCol>
                <a:gridCol w="2668282">
                  <a:extLst>
                    <a:ext uri="{9D8B030D-6E8A-4147-A177-3AD203B41FA5}">
                      <a16:colId xmlns:a16="http://schemas.microsoft.com/office/drawing/2014/main" val="3660206395"/>
                    </a:ext>
                  </a:extLst>
                </a:gridCol>
              </a:tblGrid>
              <a:tr h="479351">
                <a:tc>
                  <a:txBody>
                    <a:bodyPr/>
                    <a:lstStyle/>
                    <a:p>
                      <a:pPr algn="ctr" rtl="0" fontAlgn="b"/>
                      <a:r>
                        <a:rPr lang="en-US" sz="1300" b="1">
                          <a:effectLst/>
                          <a:latin typeface="Arial" panose="020B0604020202020204" pitchFamily="34" charset="0"/>
                        </a:rPr>
                        <a:t>Hazards / Impact</a:t>
                      </a:r>
                    </a:p>
                  </a:txBody>
                  <a:tcPr marL="74410" marR="74410" marT="37205" marB="37205" anchor="ctr">
                    <a:lnL w="9525" cap="flat" cmpd="sng" algn="ctr">
                      <a:solidFill>
                        <a:srgbClr val="D9D9E3"/>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9D9E3"/>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300" b="1">
                          <a:effectLst/>
                          <a:latin typeface="Arial" panose="020B0604020202020204" pitchFamily="34" charset="0"/>
                        </a:rPr>
                        <a:t>People</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9D9E3"/>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300" b="1">
                          <a:effectLst/>
                          <a:latin typeface="Arial" panose="020B0604020202020204" pitchFamily="34" charset="0"/>
                        </a:rPr>
                        <a:t>Property</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9D9E3"/>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300" b="1">
                          <a:effectLst/>
                          <a:latin typeface="Arial" panose="020B0604020202020204" pitchFamily="34" charset="0"/>
                        </a:rPr>
                        <a:t>Resources</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9D9E3"/>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300" b="1">
                          <a:effectLst/>
                          <a:latin typeface="Arial" panose="020B0604020202020204" pitchFamily="34" charset="0"/>
                        </a:rPr>
                        <a:t>Operations</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893100231"/>
                  </a:ext>
                </a:extLst>
              </a:tr>
              <a:tr h="1108007">
                <a:tc>
                  <a:txBody>
                    <a:bodyPr/>
                    <a:lstStyle/>
                    <a:p>
                      <a:pPr rtl="0" fontAlgn="b"/>
                      <a:r>
                        <a:rPr lang="en-US" sz="1300" b="0">
                          <a:effectLst/>
                          <a:latin typeface="Arial" panose="020B0604020202020204" pitchFamily="34" charset="0"/>
                        </a:rPr>
                        <a:t>Floods, Cyclones, Earthquakes, Landslides</a:t>
                      </a:r>
                    </a:p>
                  </a:txBody>
                  <a:tcPr marL="74410" marR="74410" marT="37205" marB="37205" anchor="ctr">
                    <a:lnL w="9525" cap="flat" cmpd="sng" algn="ctr">
                      <a:solidFill>
                        <a:srgbClr val="D9D9E3"/>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Deaths, Injuries, Displacement</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Buildings (Houses, Workplaces, Schools, Religious Places) Destroyed</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dirty="0">
                          <a:effectLst/>
                          <a:latin typeface="Arial" panose="020B0604020202020204" pitchFamily="34" charset="0"/>
                        </a:rPr>
                        <a:t>Water Contamination, Goods Destroyed, Power Outages</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Roads blocked, Industries Closed, Tourism paused, Schools / Clinics Closed</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440434744"/>
                  </a:ext>
                </a:extLst>
              </a:tr>
              <a:tr h="793680">
                <a:tc>
                  <a:txBody>
                    <a:bodyPr/>
                    <a:lstStyle/>
                    <a:p>
                      <a:pPr rtl="0" fontAlgn="b"/>
                      <a:r>
                        <a:rPr lang="en-US" sz="1300" b="0">
                          <a:effectLst/>
                          <a:latin typeface="Arial" panose="020B0604020202020204" pitchFamily="34" charset="0"/>
                        </a:rPr>
                        <a:t>Heatwaves</a:t>
                      </a:r>
                    </a:p>
                  </a:txBody>
                  <a:tcPr marL="74410" marR="74410" marT="37205" marB="37205" anchor="ctr">
                    <a:lnL w="9525" cap="flat" cmpd="sng" algn="ctr">
                      <a:solidFill>
                        <a:srgbClr val="D9D9E3"/>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Deaths, Illness</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Minimal Damage</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Water Scarcity</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Outdoor Activities Disrupted, Healthcare operations strained</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63415518"/>
                  </a:ext>
                </a:extLst>
              </a:tr>
              <a:tr h="1108007">
                <a:tc>
                  <a:txBody>
                    <a:bodyPr/>
                    <a:lstStyle/>
                    <a:p>
                      <a:pPr rtl="0" fontAlgn="b"/>
                      <a:r>
                        <a:rPr lang="en-US" sz="1300" b="0">
                          <a:effectLst/>
                          <a:latin typeface="Arial" panose="020B0604020202020204" pitchFamily="34" charset="0"/>
                        </a:rPr>
                        <a:t>Violence</a:t>
                      </a:r>
                    </a:p>
                  </a:txBody>
                  <a:tcPr marL="74410" marR="74410" marT="37205" marB="37205" anchor="ctr">
                    <a:lnL w="9525" cap="flat" cmpd="sng" algn="ctr">
                      <a:solidFill>
                        <a:srgbClr val="D9D9E3"/>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Deaths, Injuries, Displacement, Violence against minorities</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Religious Places, Workplaces, Housing Damaged</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Community Services Disrupted</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Curfews Enforced, Disruption of Affected Workplaces, Religious places, Tourism Falls</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4006486184"/>
                  </a:ext>
                </a:extLst>
              </a:tr>
              <a:tr h="793680">
                <a:tc>
                  <a:txBody>
                    <a:bodyPr/>
                    <a:lstStyle/>
                    <a:p>
                      <a:pPr rtl="0" fontAlgn="b"/>
                      <a:r>
                        <a:rPr lang="en-US" sz="1300" b="0">
                          <a:effectLst/>
                          <a:latin typeface="Arial" panose="020B0604020202020204" pitchFamily="34" charset="0"/>
                        </a:rPr>
                        <a:t>Structural Failures</a:t>
                      </a:r>
                    </a:p>
                  </a:txBody>
                  <a:tcPr marL="74410" marR="74410" marT="37205" marB="37205" anchor="ctr">
                    <a:lnL w="9525" cap="flat" cmpd="sng" algn="ctr">
                      <a:solidFill>
                        <a:srgbClr val="D9D9E3"/>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Deaths, Injuries, Displacement</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Buildings Damaged, Collapsed</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a:effectLst/>
                          <a:latin typeface="Arial" panose="020B0604020202020204" pitchFamily="34" charset="0"/>
                        </a:rPr>
                        <a:t>Goods destroyed</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300" b="0" dirty="0">
                          <a:effectLst/>
                          <a:latin typeface="Arial" panose="020B0604020202020204" pitchFamily="34" charset="0"/>
                        </a:rPr>
                        <a:t>Strain in operations</a:t>
                      </a:r>
                    </a:p>
                  </a:txBody>
                  <a:tcPr marL="74410" marR="74410" marT="37205" marB="37205" anchor="ctr">
                    <a:lnL w="9525" cap="flat" cmpd="sng" algn="ctr">
                      <a:solidFill>
                        <a:srgbClr val="CCCCCC"/>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706680016"/>
                  </a:ext>
                </a:extLst>
              </a:tr>
            </a:tbl>
          </a:graphicData>
        </a:graphic>
      </p:graphicFrame>
    </p:spTree>
    <p:extLst>
      <p:ext uri="{BB962C8B-B14F-4D97-AF65-F5344CB8AC3E}">
        <p14:creationId xmlns:p14="http://schemas.microsoft.com/office/powerpoint/2010/main" val="891027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443DB1-6125-BECD-C163-FB885B5C3499}"/>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5600" kern="1200">
                <a:solidFill>
                  <a:schemeClr val="tx1"/>
                </a:solidFill>
                <a:latin typeface="+mj-lt"/>
                <a:ea typeface="+mj-ea"/>
                <a:cs typeface="+mj-cs"/>
              </a:rPr>
              <a:t>Historical Data and Scenario Analysis</a:t>
            </a:r>
          </a:p>
        </p:txBody>
      </p:sp>
      <p:sp>
        <p:nvSpPr>
          <p:cNvPr id="11"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8043296C-7279-F98F-7C26-EC328D44AA9E}"/>
              </a:ext>
            </a:extLst>
          </p:cNvPr>
          <p:cNvGraphicFramePr>
            <a:graphicFrameLocks noGrp="1"/>
          </p:cNvGraphicFramePr>
          <p:nvPr>
            <p:extLst>
              <p:ext uri="{D42A27DB-BD31-4B8C-83A1-F6EECF244321}">
                <p14:modId xmlns:p14="http://schemas.microsoft.com/office/powerpoint/2010/main" val="150898192"/>
              </p:ext>
            </p:extLst>
          </p:nvPr>
        </p:nvGraphicFramePr>
        <p:xfrm>
          <a:off x="638880" y="2084546"/>
          <a:ext cx="10909640" cy="4321514"/>
        </p:xfrm>
        <a:graphic>
          <a:graphicData uri="http://schemas.openxmlformats.org/drawingml/2006/table">
            <a:tbl>
              <a:tblPr firstRow="1" bandRow="1"/>
              <a:tblGrid>
                <a:gridCol w="1786506">
                  <a:extLst>
                    <a:ext uri="{9D8B030D-6E8A-4147-A177-3AD203B41FA5}">
                      <a16:colId xmlns:a16="http://schemas.microsoft.com/office/drawing/2014/main" val="511810874"/>
                    </a:ext>
                  </a:extLst>
                </a:gridCol>
                <a:gridCol w="2126572">
                  <a:extLst>
                    <a:ext uri="{9D8B030D-6E8A-4147-A177-3AD203B41FA5}">
                      <a16:colId xmlns:a16="http://schemas.microsoft.com/office/drawing/2014/main" val="29446075"/>
                    </a:ext>
                  </a:extLst>
                </a:gridCol>
                <a:gridCol w="2897973">
                  <a:extLst>
                    <a:ext uri="{9D8B030D-6E8A-4147-A177-3AD203B41FA5}">
                      <a16:colId xmlns:a16="http://schemas.microsoft.com/office/drawing/2014/main" val="2908113994"/>
                    </a:ext>
                  </a:extLst>
                </a:gridCol>
                <a:gridCol w="1730445">
                  <a:extLst>
                    <a:ext uri="{9D8B030D-6E8A-4147-A177-3AD203B41FA5}">
                      <a16:colId xmlns:a16="http://schemas.microsoft.com/office/drawing/2014/main" val="2661574871"/>
                    </a:ext>
                  </a:extLst>
                </a:gridCol>
                <a:gridCol w="2368144">
                  <a:extLst>
                    <a:ext uri="{9D8B030D-6E8A-4147-A177-3AD203B41FA5}">
                      <a16:colId xmlns:a16="http://schemas.microsoft.com/office/drawing/2014/main" val="3660206395"/>
                    </a:ext>
                  </a:extLst>
                </a:gridCol>
              </a:tblGrid>
              <a:tr h="578637">
                <a:tc>
                  <a:txBody>
                    <a:bodyPr/>
                    <a:lstStyle/>
                    <a:p>
                      <a:pPr algn="ctr" rtl="0" fontAlgn="b"/>
                      <a:r>
                        <a:rPr lang="en-US" sz="1400" b="1">
                          <a:effectLst/>
                          <a:latin typeface="Arial" panose="020B0604020202020204" pitchFamily="34" charset="0"/>
                        </a:rPr>
                        <a:t>Hazards / Impact</a:t>
                      </a:r>
                    </a:p>
                  </a:txBody>
                  <a:tcPr marL="78419" marR="78419" marT="39209" marB="39209" anchor="ctr">
                    <a:lnL w="9525" cap="flat" cmpd="sng" algn="ctr">
                      <a:solidFill>
                        <a:srgbClr val="D9D9E3"/>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9D9E3"/>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400" b="1">
                          <a:effectLst/>
                          <a:latin typeface="Arial" panose="020B0604020202020204" pitchFamily="34" charset="0"/>
                        </a:rPr>
                        <a:t>People</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9D9E3"/>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400" b="1">
                          <a:effectLst/>
                          <a:latin typeface="Arial" panose="020B0604020202020204" pitchFamily="34" charset="0"/>
                        </a:rPr>
                        <a:t>Property</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9D9E3"/>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400" b="1">
                          <a:effectLst/>
                          <a:latin typeface="Arial" panose="020B0604020202020204" pitchFamily="34" charset="0"/>
                        </a:rPr>
                        <a:t>Resources</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D9D9E3"/>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400" b="1">
                          <a:effectLst/>
                          <a:latin typeface="Arial" panose="020B0604020202020204" pitchFamily="34" charset="0"/>
                        </a:rPr>
                        <a:t>Operations</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893100231"/>
                  </a:ext>
                </a:extLst>
              </a:tr>
              <a:tr h="844393">
                <a:tc>
                  <a:txBody>
                    <a:bodyPr/>
                    <a:lstStyle/>
                    <a:p>
                      <a:pPr rtl="0" fontAlgn="b"/>
                      <a:r>
                        <a:rPr lang="en-US" sz="1400" b="0" dirty="0">
                          <a:effectLst/>
                          <a:latin typeface="Arial" panose="020B0604020202020204" pitchFamily="34" charset="0"/>
                        </a:rPr>
                        <a:t>Industrial Accidents</a:t>
                      </a:r>
                    </a:p>
                  </a:txBody>
                  <a:tcPr marL="78419" marR="78419" marT="39209" marB="39209" anchor="ctr">
                    <a:lnL w="9525" cap="flat" cmpd="sng" algn="ctr">
                      <a:solidFill>
                        <a:srgbClr val="D9D9E3"/>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400" b="0">
                          <a:effectLst/>
                          <a:latin typeface="Arial" panose="020B0604020202020204" pitchFamily="34" charset="0"/>
                        </a:rPr>
                        <a:t>Deaths, Injuries, Illnesses</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Factories Damaged</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Air and Water Contamination</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dirty="0">
                          <a:effectLst/>
                          <a:latin typeface="Arial" panose="020B0604020202020204" pitchFamily="34" charset="0"/>
                        </a:rPr>
                        <a:t>Affected Factories Strained, Tourism Strained</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440434744"/>
                  </a:ext>
                </a:extLst>
              </a:tr>
              <a:tr h="604849">
                <a:tc>
                  <a:txBody>
                    <a:bodyPr/>
                    <a:lstStyle/>
                    <a:p>
                      <a:pPr rtl="0" fontAlgn="b"/>
                      <a:r>
                        <a:rPr lang="en-US" sz="1400" b="0">
                          <a:effectLst/>
                          <a:latin typeface="Arial" panose="020B0604020202020204" pitchFamily="34" charset="0"/>
                        </a:rPr>
                        <a:t>Electrical Hazards</a:t>
                      </a:r>
                    </a:p>
                  </a:txBody>
                  <a:tcPr marL="78419" marR="78419" marT="39209" marB="39209" anchor="ctr">
                    <a:lnL w="9525" cap="flat" cmpd="sng" algn="ctr">
                      <a:solidFill>
                        <a:srgbClr val="D9D9E3"/>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Deaths, Injuries</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Buildings, Houses Damaged</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dirty="0">
                          <a:effectLst/>
                          <a:latin typeface="Arial" panose="020B0604020202020204" pitchFamily="34" charset="0"/>
                        </a:rPr>
                        <a:t>Power Outages</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dirty="0">
                          <a:effectLst/>
                          <a:latin typeface="Arial" panose="020B0604020202020204" pitchFamily="34" charset="0"/>
                        </a:rPr>
                        <a:t>Affected Places Strained</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0374201"/>
                  </a:ext>
                </a:extLst>
              </a:tr>
              <a:tr h="844393">
                <a:tc>
                  <a:txBody>
                    <a:bodyPr/>
                    <a:lstStyle/>
                    <a:p>
                      <a:pPr rtl="0" fontAlgn="b"/>
                      <a:r>
                        <a:rPr lang="en-US" sz="1400" b="0">
                          <a:effectLst/>
                          <a:latin typeface="Arial" panose="020B0604020202020204" pitchFamily="34" charset="0"/>
                        </a:rPr>
                        <a:t>Plague</a:t>
                      </a:r>
                    </a:p>
                  </a:txBody>
                  <a:tcPr marL="78419" marR="78419" marT="39209" marB="39209" anchor="ctr">
                    <a:lnL w="9525" cap="flat" cmpd="sng" algn="ctr">
                      <a:solidFill>
                        <a:srgbClr val="D9D9E3"/>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dirty="0">
                          <a:effectLst/>
                          <a:latin typeface="Arial" panose="020B0604020202020204" pitchFamily="34" charset="0"/>
                        </a:rPr>
                        <a:t>Deaths, Illnesses</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Minimal Damage</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Shortages – Panic Buying</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Healthcare Strained, Schools / Workplaces Closed, Tourism Falls</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108288009"/>
                  </a:ext>
                </a:extLst>
              </a:tr>
              <a:tr h="844393">
                <a:tc>
                  <a:txBody>
                    <a:bodyPr/>
                    <a:lstStyle/>
                    <a:p>
                      <a:pPr rtl="0" fontAlgn="b"/>
                      <a:r>
                        <a:rPr lang="en-US" sz="1400" b="0">
                          <a:effectLst/>
                          <a:latin typeface="Arial" panose="020B0604020202020204" pitchFamily="34" charset="0"/>
                        </a:rPr>
                        <a:t>Fires</a:t>
                      </a:r>
                    </a:p>
                  </a:txBody>
                  <a:tcPr marL="78419" marR="78419" marT="39209" marB="39209" anchor="ctr">
                    <a:lnL w="9525" cap="flat" cmpd="sng" algn="ctr">
                      <a:solidFill>
                        <a:srgbClr val="D9D9E3"/>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Deaths, Injuries, Displacement</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Buildings, Houses Damaged</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Goods Destroyed, Air Polluted</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Affected Places Strained</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4006486184"/>
                  </a:ext>
                </a:extLst>
              </a:tr>
              <a:tr h="604849">
                <a:tc>
                  <a:txBody>
                    <a:bodyPr/>
                    <a:lstStyle/>
                    <a:p>
                      <a:pPr rtl="0" fontAlgn="b"/>
                      <a:r>
                        <a:rPr lang="en-US" sz="1400" b="0">
                          <a:effectLst/>
                          <a:latin typeface="Arial" panose="020B0604020202020204" pitchFamily="34" charset="0"/>
                        </a:rPr>
                        <a:t>Train Derailment</a:t>
                      </a:r>
                    </a:p>
                  </a:txBody>
                  <a:tcPr marL="78419" marR="78419" marT="39209" marB="39209" anchor="ctr">
                    <a:lnL w="9525" cap="flat" cmpd="sng" algn="ctr">
                      <a:solidFill>
                        <a:srgbClr val="D9D9E3"/>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Deaths, Injuries</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400" b="0">
                          <a:effectLst/>
                          <a:latin typeface="Arial" panose="020B0604020202020204" pitchFamily="34" charset="0"/>
                        </a:rPr>
                        <a:t>Buildings, Houses, Train Damaged</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r>
                        <a:rPr lang="en-US" sz="1400" b="0">
                          <a:effectLst/>
                          <a:latin typeface="Arial" panose="020B0604020202020204" pitchFamily="34" charset="0"/>
                        </a:rPr>
                        <a:t>Goods Destroyed</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400" b="0" dirty="0">
                          <a:effectLst/>
                          <a:latin typeface="Arial" panose="020B0604020202020204" pitchFamily="34" charset="0"/>
                        </a:rPr>
                        <a:t>Affected Places Strained</a:t>
                      </a:r>
                    </a:p>
                  </a:txBody>
                  <a:tcPr marL="78419" marR="78419" marT="39209" marB="39209" anchor="ctr">
                    <a:lnL w="9525" cap="flat" cmpd="sng" algn="ctr">
                      <a:solidFill>
                        <a:srgbClr val="CCCCCC"/>
                      </a:solidFill>
                      <a:prstDash val="solid"/>
                      <a:round/>
                      <a:headEnd type="none" w="med" len="med"/>
                      <a:tailEnd type="none" w="med" len="med"/>
                    </a:lnL>
                    <a:lnR w="9525" cap="flat" cmpd="sng" algn="ctr">
                      <a:solidFill>
                        <a:srgbClr val="D9D9E3"/>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555535294"/>
                  </a:ext>
                </a:extLst>
              </a:tr>
            </a:tbl>
          </a:graphicData>
        </a:graphic>
      </p:graphicFrame>
    </p:spTree>
    <p:extLst>
      <p:ext uri="{BB962C8B-B14F-4D97-AF65-F5344CB8AC3E}">
        <p14:creationId xmlns:p14="http://schemas.microsoft.com/office/powerpoint/2010/main" val="703036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343" name="Rectangle 1434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FA1D51-3761-14B4-FBFF-8C1F09683897}"/>
              </a:ext>
            </a:extLst>
          </p:cNvPr>
          <p:cNvSpPr>
            <a:spLocks noGrp="1"/>
          </p:cNvSpPr>
          <p:nvPr>
            <p:ph type="title"/>
          </p:nvPr>
        </p:nvSpPr>
        <p:spPr>
          <a:xfrm>
            <a:off x="640080" y="325369"/>
            <a:ext cx="4368602" cy="1956841"/>
          </a:xfrm>
        </p:spPr>
        <p:txBody>
          <a:bodyPr anchor="b">
            <a:normAutofit/>
          </a:bodyPr>
          <a:lstStyle/>
          <a:p>
            <a:r>
              <a:rPr lang="en-US" sz="5400"/>
              <a:t>Expert Elicitation 1</a:t>
            </a:r>
          </a:p>
        </p:txBody>
      </p:sp>
      <p:sp>
        <p:nvSpPr>
          <p:cNvPr id="1434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8D89DBB-3EB8-E94C-3410-E80CC84E61B3}"/>
              </a:ext>
            </a:extLst>
          </p:cNvPr>
          <p:cNvSpPr>
            <a:spLocks noGrp="1"/>
          </p:cNvSpPr>
          <p:nvPr>
            <p:ph idx="1"/>
          </p:nvPr>
        </p:nvSpPr>
        <p:spPr>
          <a:xfrm>
            <a:off x="640080" y="2872899"/>
            <a:ext cx="4243589" cy="3320668"/>
          </a:xfrm>
        </p:spPr>
        <p:txBody>
          <a:bodyPr>
            <a:normAutofit/>
          </a:bodyPr>
          <a:lstStyle/>
          <a:p>
            <a:r>
              <a:rPr lang="en-US" sz="1700" dirty="0"/>
              <a:t>Measuring Likelihood of risks</a:t>
            </a:r>
          </a:p>
          <a:p>
            <a:r>
              <a:rPr lang="en-US" sz="1700" dirty="0"/>
              <a:t>Substantive Experts – disaster experts, civil engineers, social experts</a:t>
            </a:r>
          </a:p>
          <a:p>
            <a:r>
              <a:rPr lang="en-US" sz="1700" dirty="0"/>
              <a:t>Gist of potential risks and consequence</a:t>
            </a:r>
          </a:p>
          <a:p>
            <a:r>
              <a:rPr lang="en-US" sz="1700" dirty="0"/>
              <a:t>Rank historical probability and future probability of risks</a:t>
            </a:r>
          </a:p>
          <a:p>
            <a:r>
              <a:rPr lang="en-US" sz="1700" dirty="0"/>
              <a:t>Anonymized revelation of answers</a:t>
            </a:r>
          </a:p>
          <a:p>
            <a:r>
              <a:rPr lang="en-US" sz="1700" dirty="0"/>
              <a:t>Repeat process</a:t>
            </a:r>
          </a:p>
          <a:p>
            <a:r>
              <a:rPr lang="en-US" sz="1700" dirty="0"/>
              <a:t>Normative experts put together likelihood of risks</a:t>
            </a:r>
          </a:p>
        </p:txBody>
      </p:sp>
      <p:pic>
        <p:nvPicPr>
          <p:cNvPr id="14338" name="Picture 2" descr="A Tour of the Dharavi Slum in Mumbai, India – Earth Trekkers">
            <a:extLst>
              <a:ext uri="{FF2B5EF4-FFF2-40B4-BE49-F238E27FC236}">
                <a16:creationId xmlns:a16="http://schemas.microsoft.com/office/drawing/2014/main" id="{3B5C6F39-DA52-A92B-CE08-8A9AC1B729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048" r="-1" b="-1"/>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93488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A1D51-3761-14B4-FBFF-8C1F09683897}"/>
              </a:ext>
            </a:extLst>
          </p:cNvPr>
          <p:cNvSpPr>
            <a:spLocks noGrp="1"/>
          </p:cNvSpPr>
          <p:nvPr>
            <p:ph type="title"/>
          </p:nvPr>
        </p:nvSpPr>
        <p:spPr/>
        <p:txBody>
          <a:bodyPr/>
          <a:lstStyle/>
          <a:p>
            <a:r>
              <a:rPr lang="en-US" dirty="0"/>
              <a:t>Analyze Risks – Hypothesize Likelihood</a:t>
            </a:r>
          </a:p>
        </p:txBody>
      </p:sp>
      <p:graphicFrame>
        <p:nvGraphicFramePr>
          <p:cNvPr id="9" name="Content Placeholder 8">
            <a:extLst>
              <a:ext uri="{FF2B5EF4-FFF2-40B4-BE49-F238E27FC236}">
                <a16:creationId xmlns:a16="http://schemas.microsoft.com/office/drawing/2014/main" id="{983B4D1E-7D92-5720-B314-965F92CCA6D4}"/>
              </a:ext>
            </a:extLst>
          </p:cNvPr>
          <p:cNvGraphicFramePr>
            <a:graphicFrameLocks noGrp="1"/>
          </p:cNvGraphicFramePr>
          <p:nvPr>
            <p:ph idx="1"/>
            <p:extLst>
              <p:ext uri="{D42A27DB-BD31-4B8C-83A1-F6EECF244321}">
                <p14:modId xmlns:p14="http://schemas.microsoft.com/office/powerpoint/2010/main" val="3803567445"/>
              </p:ext>
            </p:extLst>
          </p:nvPr>
        </p:nvGraphicFramePr>
        <p:xfrm>
          <a:off x="2030348" y="1711602"/>
          <a:ext cx="7361420" cy="3259680"/>
        </p:xfrm>
        <a:graphic>
          <a:graphicData uri="http://schemas.openxmlformats.org/drawingml/2006/table">
            <a:tbl>
              <a:tblPr/>
              <a:tblGrid>
                <a:gridCol w="1840355">
                  <a:extLst>
                    <a:ext uri="{9D8B030D-6E8A-4147-A177-3AD203B41FA5}">
                      <a16:colId xmlns:a16="http://schemas.microsoft.com/office/drawing/2014/main" val="3661672964"/>
                    </a:ext>
                  </a:extLst>
                </a:gridCol>
                <a:gridCol w="1840355">
                  <a:extLst>
                    <a:ext uri="{9D8B030D-6E8A-4147-A177-3AD203B41FA5}">
                      <a16:colId xmlns:a16="http://schemas.microsoft.com/office/drawing/2014/main" val="35745272"/>
                    </a:ext>
                  </a:extLst>
                </a:gridCol>
                <a:gridCol w="1840355">
                  <a:extLst>
                    <a:ext uri="{9D8B030D-6E8A-4147-A177-3AD203B41FA5}">
                      <a16:colId xmlns:a16="http://schemas.microsoft.com/office/drawing/2014/main" val="1928886864"/>
                    </a:ext>
                  </a:extLst>
                </a:gridCol>
                <a:gridCol w="1840355">
                  <a:extLst>
                    <a:ext uri="{9D8B030D-6E8A-4147-A177-3AD203B41FA5}">
                      <a16:colId xmlns:a16="http://schemas.microsoft.com/office/drawing/2014/main" val="1405083932"/>
                    </a:ext>
                  </a:extLst>
                </a:gridCol>
              </a:tblGrid>
              <a:tr h="325968">
                <a:tc>
                  <a:txBody>
                    <a:bodyPr/>
                    <a:lstStyle/>
                    <a:p>
                      <a:pPr algn="ctr" rtl="0" fontAlgn="b"/>
                      <a:r>
                        <a:rPr lang="en-US" sz="1600" b="1" dirty="0">
                          <a:effectLst/>
                        </a:rPr>
                        <a:t>Hazard / Threat</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b="1" dirty="0">
                          <a:effectLst/>
                        </a:rPr>
                        <a:t>Historical</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b="1">
                          <a:effectLst/>
                        </a:rPr>
                        <a:t>Probability</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b="1">
                          <a:effectLst/>
                        </a:rPr>
                        <a:t>Likelihood</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extLst>
                  <a:ext uri="{0D108BD9-81ED-4DB2-BD59-A6C34878D82A}">
                    <a16:rowId xmlns:a16="http://schemas.microsoft.com/office/drawing/2014/main" val="843357981"/>
                  </a:ext>
                </a:extLst>
              </a:tr>
              <a:tr h="325968">
                <a:tc>
                  <a:txBody>
                    <a:bodyPr/>
                    <a:lstStyle/>
                    <a:p>
                      <a:pPr algn="ctr" rtl="0" fontAlgn="b"/>
                      <a:r>
                        <a:rPr lang="en-US" sz="1600" dirty="0">
                          <a:effectLst/>
                        </a:rPr>
                        <a:t>Floods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8</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extLst>
                  <a:ext uri="{0D108BD9-81ED-4DB2-BD59-A6C34878D82A}">
                    <a16:rowId xmlns:a16="http://schemas.microsoft.com/office/drawing/2014/main" val="241818705"/>
                  </a:ext>
                </a:extLst>
              </a:tr>
              <a:tr h="325968">
                <a:tc>
                  <a:txBody>
                    <a:bodyPr/>
                    <a:lstStyle/>
                    <a:p>
                      <a:pPr algn="ctr" rtl="0" fontAlgn="b"/>
                      <a:r>
                        <a:rPr lang="en-US" sz="1600">
                          <a:effectLst/>
                        </a:rPr>
                        <a:t>Fires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8</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extLst>
                  <a:ext uri="{0D108BD9-81ED-4DB2-BD59-A6C34878D82A}">
                    <a16:rowId xmlns:a16="http://schemas.microsoft.com/office/drawing/2014/main" val="2104534115"/>
                  </a:ext>
                </a:extLst>
              </a:tr>
              <a:tr h="325968">
                <a:tc>
                  <a:txBody>
                    <a:bodyPr/>
                    <a:lstStyle/>
                    <a:p>
                      <a:pPr algn="ctr" rtl="0" fontAlgn="b"/>
                      <a:r>
                        <a:rPr lang="en-US" sz="1600" dirty="0">
                          <a:effectLst/>
                        </a:rPr>
                        <a:t>Violence</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6</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extLst>
                  <a:ext uri="{0D108BD9-81ED-4DB2-BD59-A6C34878D82A}">
                    <a16:rowId xmlns:a16="http://schemas.microsoft.com/office/drawing/2014/main" val="3224862254"/>
                  </a:ext>
                </a:extLst>
              </a:tr>
              <a:tr h="325968">
                <a:tc>
                  <a:txBody>
                    <a:bodyPr/>
                    <a:lstStyle/>
                    <a:p>
                      <a:pPr algn="ctr" rtl="0" fontAlgn="b"/>
                      <a:r>
                        <a:rPr lang="en-US" sz="1600">
                          <a:effectLst/>
                        </a:rPr>
                        <a:t>Cyclones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6</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extLst>
                  <a:ext uri="{0D108BD9-81ED-4DB2-BD59-A6C34878D82A}">
                    <a16:rowId xmlns:a16="http://schemas.microsoft.com/office/drawing/2014/main" val="3233372989"/>
                  </a:ext>
                </a:extLst>
              </a:tr>
              <a:tr h="325968">
                <a:tc>
                  <a:txBody>
                    <a:bodyPr/>
                    <a:lstStyle/>
                    <a:p>
                      <a:pPr algn="ctr" rtl="0" fontAlgn="b"/>
                      <a:r>
                        <a:rPr lang="en-US" sz="1600">
                          <a:effectLst/>
                        </a:rPr>
                        <a:t>Structural Failures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extLst>
                  <a:ext uri="{0D108BD9-81ED-4DB2-BD59-A6C34878D82A}">
                    <a16:rowId xmlns:a16="http://schemas.microsoft.com/office/drawing/2014/main" val="1546035808"/>
                  </a:ext>
                </a:extLst>
              </a:tr>
              <a:tr h="325968">
                <a:tc>
                  <a:txBody>
                    <a:bodyPr/>
                    <a:lstStyle/>
                    <a:p>
                      <a:pPr algn="ctr" rtl="0" fontAlgn="b"/>
                      <a:r>
                        <a:rPr lang="en-US" sz="1600">
                          <a:effectLst/>
                        </a:rPr>
                        <a:t>Drought</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extLst>
                  <a:ext uri="{0D108BD9-81ED-4DB2-BD59-A6C34878D82A}">
                    <a16:rowId xmlns:a16="http://schemas.microsoft.com/office/drawing/2014/main" val="93429530"/>
                  </a:ext>
                </a:extLst>
              </a:tr>
              <a:tr h="325968">
                <a:tc>
                  <a:txBody>
                    <a:bodyPr/>
                    <a:lstStyle/>
                    <a:p>
                      <a:pPr algn="ctr" rtl="0" fontAlgn="b"/>
                      <a:r>
                        <a:rPr lang="en-US" sz="1600">
                          <a:effectLst/>
                        </a:rPr>
                        <a:t>Landslides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extLst>
                  <a:ext uri="{0D108BD9-81ED-4DB2-BD59-A6C34878D82A}">
                    <a16:rowId xmlns:a16="http://schemas.microsoft.com/office/drawing/2014/main" val="2709930127"/>
                  </a:ext>
                </a:extLst>
              </a:tr>
              <a:tr h="325968">
                <a:tc>
                  <a:txBody>
                    <a:bodyPr/>
                    <a:lstStyle/>
                    <a:p>
                      <a:pPr algn="ctr" rtl="0" fontAlgn="b"/>
                      <a:r>
                        <a:rPr lang="en-US" sz="1600">
                          <a:effectLst/>
                        </a:rPr>
                        <a:t>Plagues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1</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extLst>
                  <a:ext uri="{0D108BD9-81ED-4DB2-BD59-A6C34878D82A}">
                    <a16:rowId xmlns:a16="http://schemas.microsoft.com/office/drawing/2014/main" val="3451683413"/>
                  </a:ext>
                </a:extLst>
              </a:tr>
              <a:tr h="325968">
                <a:tc>
                  <a:txBody>
                    <a:bodyPr/>
                    <a:lstStyle/>
                    <a:p>
                      <a:pPr algn="ctr" rtl="0" fontAlgn="b"/>
                      <a:r>
                        <a:rPr lang="en-US" sz="1600">
                          <a:effectLst/>
                        </a:rPr>
                        <a:t>Earthquakes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1</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1</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extLst>
                  <a:ext uri="{0D108BD9-81ED-4DB2-BD59-A6C34878D82A}">
                    <a16:rowId xmlns:a16="http://schemas.microsoft.com/office/drawing/2014/main" val="3745574494"/>
                  </a:ext>
                </a:extLst>
              </a:tr>
            </a:tbl>
          </a:graphicData>
        </a:graphic>
      </p:graphicFrame>
      <p:sp>
        <p:nvSpPr>
          <p:cNvPr id="10" name="TextBox 9">
            <a:extLst>
              <a:ext uri="{FF2B5EF4-FFF2-40B4-BE49-F238E27FC236}">
                <a16:creationId xmlns:a16="http://schemas.microsoft.com/office/drawing/2014/main" id="{1B30DF32-F5EB-4FCA-6A36-142F85FF1486}"/>
              </a:ext>
            </a:extLst>
          </p:cNvPr>
          <p:cNvSpPr txBox="1"/>
          <p:nvPr/>
        </p:nvSpPr>
        <p:spPr>
          <a:xfrm>
            <a:off x="2030348" y="5124448"/>
            <a:ext cx="9745717" cy="461665"/>
          </a:xfrm>
          <a:prstGeom prst="rect">
            <a:avLst/>
          </a:prstGeom>
          <a:noFill/>
        </p:spPr>
        <p:txBody>
          <a:bodyPr wrap="square" rtlCol="0">
            <a:spAutoFit/>
          </a:bodyPr>
          <a:lstStyle/>
          <a:p>
            <a:r>
              <a:rPr lang="en-US" sz="1200" dirty="0"/>
              <a:t>Historical – Rating of historical occurrences of hazard</a:t>
            </a:r>
          </a:p>
          <a:p>
            <a:r>
              <a:rPr lang="en-US" sz="1200" dirty="0"/>
              <a:t>Probability – Rating of probability of hazard occurring in the future, without regarding history</a:t>
            </a:r>
          </a:p>
        </p:txBody>
      </p:sp>
    </p:spTree>
    <p:extLst>
      <p:ext uri="{BB962C8B-B14F-4D97-AF65-F5344CB8AC3E}">
        <p14:creationId xmlns:p14="http://schemas.microsoft.com/office/powerpoint/2010/main" val="4210667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376" name="Rectangle 15375">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FA1D51-3761-14B4-FBFF-8C1F09683897}"/>
              </a:ext>
            </a:extLst>
          </p:cNvPr>
          <p:cNvSpPr>
            <a:spLocks noGrp="1"/>
          </p:cNvSpPr>
          <p:nvPr>
            <p:ph type="title"/>
          </p:nvPr>
        </p:nvSpPr>
        <p:spPr>
          <a:xfrm>
            <a:off x="630936" y="640080"/>
            <a:ext cx="4818888" cy="1481328"/>
          </a:xfrm>
        </p:spPr>
        <p:txBody>
          <a:bodyPr anchor="b">
            <a:normAutofit/>
          </a:bodyPr>
          <a:lstStyle/>
          <a:p>
            <a:r>
              <a:rPr lang="en-US" sz="4600"/>
              <a:t>Rank Risks – Expert Elicitation 2</a:t>
            </a:r>
          </a:p>
        </p:txBody>
      </p:sp>
      <p:sp>
        <p:nvSpPr>
          <p:cNvPr id="15378"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8D89DBB-3EB8-E94C-3410-E80CC84E61B3}"/>
              </a:ext>
            </a:extLst>
          </p:cNvPr>
          <p:cNvSpPr>
            <a:spLocks noGrp="1"/>
          </p:cNvSpPr>
          <p:nvPr>
            <p:ph idx="1"/>
          </p:nvPr>
        </p:nvSpPr>
        <p:spPr>
          <a:xfrm>
            <a:off x="630936" y="2660904"/>
            <a:ext cx="4818888" cy="3547872"/>
          </a:xfrm>
        </p:spPr>
        <p:txBody>
          <a:bodyPr anchor="t">
            <a:normAutofit/>
          </a:bodyPr>
          <a:lstStyle/>
          <a:p>
            <a:r>
              <a:rPr lang="en-US" sz="2200" dirty="0"/>
              <a:t>Measuring Impact of risks</a:t>
            </a:r>
          </a:p>
          <a:p>
            <a:r>
              <a:rPr lang="en-US" sz="2200" dirty="0"/>
              <a:t>2</a:t>
            </a:r>
            <a:r>
              <a:rPr lang="en-US" sz="2200" baseline="30000" dirty="0"/>
              <a:t>nd</a:t>
            </a:r>
            <a:r>
              <a:rPr lang="en-US" sz="2200" dirty="0"/>
              <a:t> part of results of expert elicitation</a:t>
            </a:r>
          </a:p>
          <a:p>
            <a:r>
              <a:rPr lang="en-US" sz="2200" dirty="0"/>
              <a:t>Normative experts put together impact ranking</a:t>
            </a:r>
          </a:p>
          <a:p>
            <a:pPr marL="0" indent="0">
              <a:buNone/>
            </a:pPr>
            <a:r>
              <a:rPr lang="en-US" sz="2200" b="1" dirty="0"/>
              <a:t>Risk = Likelihood x Impact</a:t>
            </a:r>
          </a:p>
          <a:p>
            <a:r>
              <a:rPr lang="en-US" sz="2200" dirty="0"/>
              <a:t>Put together ranking of risks</a:t>
            </a:r>
          </a:p>
        </p:txBody>
      </p:sp>
      <p:pic>
        <p:nvPicPr>
          <p:cNvPr id="15362" name="Picture 2" descr="Dharavi slum tour: Discover the true entrepreneurs of Mumbai">
            <a:extLst>
              <a:ext uri="{FF2B5EF4-FFF2-40B4-BE49-F238E27FC236}">
                <a16:creationId xmlns:a16="http://schemas.microsoft.com/office/drawing/2014/main" id="{97A00BD7-41FD-7293-EF43-A4F90AD3126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65" r="23902"/>
          <a:stretch/>
        </p:blipFill>
        <p:spPr bwMode="auto">
          <a:xfrm>
            <a:off x="6168535" y="640080"/>
            <a:ext cx="5319994" cy="55778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39728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A1D51-3761-14B4-FBFF-8C1F09683897}"/>
              </a:ext>
            </a:extLst>
          </p:cNvPr>
          <p:cNvSpPr>
            <a:spLocks noGrp="1"/>
          </p:cNvSpPr>
          <p:nvPr>
            <p:ph type="title"/>
          </p:nvPr>
        </p:nvSpPr>
        <p:spPr/>
        <p:txBody>
          <a:bodyPr/>
          <a:lstStyle/>
          <a:p>
            <a:r>
              <a:rPr lang="en-US" dirty="0"/>
              <a:t>Rank Risks</a:t>
            </a:r>
          </a:p>
        </p:txBody>
      </p:sp>
      <p:graphicFrame>
        <p:nvGraphicFramePr>
          <p:cNvPr id="6" name="Content Placeholder 8">
            <a:extLst>
              <a:ext uri="{FF2B5EF4-FFF2-40B4-BE49-F238E27FC236}">
                <a16:creationId xmlns:a16="http://schemas.microsoft.com/office/drawing/2014/main" id="{B5621B49-D65D-7518-E871-6EC10A60A91B}"/>
              </a:ext>
            </a:extLst>
          </p:cNvPr>
          <p:cNvGraphicFramePr>
            <a:graphicFrameLocks/>
          </p:cNvGraphicFramePr>
          <p:nvPr>
            <p:extLst>
              <p:ext uri="{D42A27DB-BD31-4B8C-83A1-F6EECF244321}">
                <p14:modId xmlns:p14="http://schemas.microsoft.com/office/powerpoint/2010/main" val="367171217"/>
              </p:ext>
            </p:extLst>
          </p:nvPr>
        </p:nvGraphicFramePr>
        <p:xfrm>
          <a:off x="838201" y="1322349"/>
          <a:ext cx="10515603" cy="3575470"/>
        </p:xfrm>
        <a:graphic>
          <a:graphicData uri="http://schemas.openxmlformats.org/drawingml/2006/table">
            <a:tbl>
              <a:tblPr/>
              <a:tblGrid>
                <a:gridCol w="1646001">
                  <a:extLst>
                    <a:ext uri="{9D8B030D-6E8A-4147-A177-3AD203B41FA5}">
                      <a16:colId xmlns:a16="http://schemas.microsoft.com/office/drawing/2014/main" val="3661672964"/>
                    </a:ext>
                  </a:extLst>
                </a:gridCol>
                <a:gridCol w="1267086">
                  <a:extLst>
                    <a:ext uri="{9D8B030D-6E8A-4147-A177-3AD203B41FA5}">
                      <a16:colId xmlns:a16="http://schemas.microsoft.com/office/drawing/2014/main" val="1405083932"/>
                    </a:ext>
                  </a:extLst>
                </a:gridCol>
                <a:gridCol w="1267086">
                  <a:extLst>
                    <a:ext uri="{9D8B030D-6E8A-4147-A177-3AD203B41FA5}">
                      <a16:colId xmlns:a16="http://schemas.microsoft.com/office/drawing/2014/main" val="1869514144"/>
                    </a:ext>
                  </a:extLst>
                </a:gridCol>
                <a:gridCol w="1267086">
                  <a:extLst>
                    <a:ext uri="{9D8B030D-6E8A-4147-A177-3AD203B41FA5}">
                      <a16:colId xmlns:a16="http://schemas.microsoft.com/office/drawing/2014/main" val="2304104576"/>
                    </a:ext>
                  </a:extLst>
                </a:gridCol>
                <a:gridCol w="1267086">
                  <a:extLst>
                    <a:ext uri="{9D8B030D-6E8A-4147-A177-3AD203B41FA5}">
                      <a16:colId xmlns:a16="http://schemas.microsoft.com/office/drawing/2014/main" val="2055410293"/>
                    </a:ext>
                  </a:extLst>
                </a:gridCol>
                <a:gridCol w="1267086">
                  <a:extLst>
                    <a:ext uri="{9D8B030D-6E8A-4147-A177-3AD203B41FA5}">
                      <a16:colId xmlns:a16="http://schemas.microsoft.com/office/drawing/2014/main" val="69755356"/>
                    </a:ext>
                  </a:extLst>
                </a:gridCol>
                <a:gridCol w="1267086">
                  <a:extLst>
                    <a:ext uri="{9D8B030D-6E8A-4147-A177-3AD203B41FA5}">
                      <a16:colId xmlns:a16="http://schemas.microsoft.com/office/drawing/2014/main" val="553413504"/>
                    </a:ext>
                  </a:extLst>
                </a:gridCol>
                <a:gridCol w="1267086">
                  <a:extLst>
                    <a:ext uri="{9D8B030D-6E8A-4147-A177-3AD203B41FA5}">
                      <a16:colId xmlns:a16="http://schemas.microsoft.com/office/drawing/2014/main" val="4223179807"/>
                    </a:ext>
                  </a:extLst>
                </a:gridCol>
              </a:tblGrid>
              <a:tr h="357547">
                <a:tc>
                  <a:txBody>
                    <a:bodyPr/>
                    <a:lstStyle/>
                    <a:p>
                      <a:pPr algn="ctr" rtl="0" fontAlgn="b"/>
                      <a:r>
                        <a:rPr lang="en-US" sz="1600" b="1" dirty="0">
                          <a:effectLst/>
                        </a:rPr>
                        <a:t>Risk</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b="1" dirty="0">
                          <a:effectLst/>
                        </a:rPr>
                        <a:t>Likelihood</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tc>
                  <a:txBody>
                    <a:bodyPr/>
                    <a:lstStyle/>
                    <a:p>
                      <a:pPr algn="ctr" rtl="0" fontAlgn="b"/>
                      <a:r>
                        <a:rPr lang="en-US" sz="1600" b="1" dirty="0">
                          <a:effectLst/>
                        </a:rPr>
                        <a:t>Vulnerability</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b="1">
                          <a:effectLst/>
                        </a:rPr>
                        <a:t>Spatial Extent</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b="1" dirty="0">
                          <a:effectLst/>
                        </a:rPr>
                        <a:t>Magnitude</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b="1" dirty="0">
                          <a:effectLst/>
                        </a:rPr>
                        <a:t>Impact</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6B8AF"/>
                    </a:solidFill>
                  </a:tcPr>
                </a:tc>
                <a:tc>
                  <a:txBody>
                    <a:bodyPr/>
                    <a:lstStyle/>
                    <a:p>
                      <a:pPr algn="ctr" rtl="0" fontAlgn="b"/>
                      <a:r>
                        <a:rPr lang="en-US" sz="1600" b="1">
                          <a:effectLst/>
                        </a:rPr>
                        <a:t>Risk Level</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06666"/>
                    </a:solidFill>
                  </a:tcPr>
                </a:tc>
                <a:tc>
                  <a:txBody>
                    <a:bodyPr/>
                    <a:lstStyle/>
                    <a:p>
                      <a:pPr algn="ctr" rtl="0" fontAlgn="b"/>
                      <a:r>
                        <a:rPr lang="en-US" sz="1600" b="1">
                          <a:effectLst/>
                        </a:rPr>
                        <a:t>Rank</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843357981"/>
                  </a:ext>
                </a:extLst>
              </a:tr>
              <a:tr h="357547">
                <a:tc>
                  <a:txBody>
                    <a:bodyPr/>
                    <a:lstStyle/>
                    <a:p>
                      <a:pPr algn="ctr" rtl="0" fontAlgn="b"/>
                      <a:r>
                        <a:rPr lang="en-US" sz="1600" dirty="0">
                          <a:effectLst/>
                        </a:rPr>
                        <a:t>Floods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8</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tc>
                  <a:txBody>
                    <a:bodyPr/>
                    <a:lstStyle/>
                    <a:p>
                      <a:pPr algn="ctr" rtl="0" fontAlgn="b"/>
                      <a:r>
                        <a:rPr lang="en-US" sz="1600" dirty="0">
                          <a:effectLst/>
                        </a:rPr>
                        <a:t>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14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6B8AF"/>
                    </a:solidFill>
                  </a:tcPr>
                </a:tc>
                <a:tc>
                  <a:txBody>
                    <a:bodyPr/>
                    <a:lstStyle/>
                    <a:p>
                      <a:pPr algn="ctr" rtl="0" fontAlgn="b"/>
                      <a:r>
                        <a:rPr lang="en-US" sz="1600">
                          <a:effectLst/>
                        </a:rPr>
                        <a:t>112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06666"/>
                    </a:solidFill>
                  </a:tcPr>
                </a:tc>
                <a:tc>
                  <a:txBody>
                    <a:bodyPr/>
                    <a:lstStyle/>
                    <a:p>
                      <a:pPr algn="ctr" rtl="0" fontAlgn="b"/>
                      <a:r>
                        <a:rPr lang="en-US" sz="1600">
                          <a:effectLst/>
                        </a:rPr>
                        <a:t>1</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41818705"/>
                  </a:ext>
                </a:extLst>
              </a:tr>
              <a:tr h="357547">
                <a:tc>
                  <a:txBody>
                    <a:bodyPr/>
                    <a:lstStyle/>
                    <a:p>
                      <a:pPr algn="ctr" rtl="0" fontAlgn="b"/>
                      <a:r>
                        <a:rPr lang="en-US" sz="1600" dirty="0">
                          <a:effectLst/>
                        </a:rPr>
                        <a:t>Fires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8</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tc>
                  <a:txBody>
                    <a:bodyPr/>
                    <a:lstStyle/>
                    <a:p>
                      <a:pPr algn="ctr" rtl="0" fontAlgn="b"/>
                      <a:r>
                        <a:rPr lang="en-US" sz="1600">
                          <a:effectLst/>
                        </a:rPr>
                        <a:t>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14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6B8AF"/>
                    </a:solidFill>
                  </a:tcPr>
                </a:tc>
                <a:tc>
                  <a:txBody>
                    <a:bodyPr/>
                    <a:lstStyle/>
                    <a:p>
                      <a:pPr algn="ctr" rtl="0" fontAlgn="b"/>
                      <a:r>
                        <a:rPr lang="en-US" sz="1600">
                          <a:effectLst/>
                        </a:rPr>
                        <a:t>112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06666"/>
                    </a:solidFill>
                  </a:tcPr>
                </a:tc>
                <a:tc>
                  <a:txBody>
                    <a:bodyPr/>
                    <a:lstStyle/>
                    <a:p>
                      <a:pPr algn="ctr" rtl="0" fontAlgn="b"/>
                      <a:r>
                        <a:rPr lang="en-US" sz="160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104534115"/>
                  </a:ext>
                </a:extLst>
              </a:tr>
              <a:tr h="357547">
                <a:tc>
                  <a:txBody>
                    <a:bodyPr/>
                    <a:lstStyle/>
                    <a:p>
                      <a:pPr algn="ctr" rtl="0" fontAlgn="b"/>
                      <a:r>
                        <a:rPr lang="en-US" sz="1600" dirty="0">
                          <a:effectLst/>
                        </a:rPr>
                        <a:t>Violence</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6</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tc>
                  <a:txBody>
                    <a:bodyPr/>
                    <a:lstStyle/>
                    <a:p>
                      <a:pPr algn="ctr" rtl="0" fontAlgn="b"/>
                      <a:r>
                        <a:rPr lang="en-US" sz="1600" dirty="0">
                          <a:effectLst/>
                        </a:rPr>
                        <a:t>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14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6B8AF"/>
                    </a:solidFill>
                  </a:tcPr>
                </a:tc>
                <a:tc>
                  <a:txBody>
                    <a:bodyPr/>
                    <a:lstStyle/>
                    <a:p>
                      <a:pPr algn="ctr" rtl="0" fontAlgn="b"/>
                      <a:r>
                        <a:rPr lang="en-US" sz="1600">
                          <a:effectLst/>
                        </a:rPr>
                        <a:t>84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06666"/>
                    </a:solidFill>
                  </a:tcPr>
                </a:tc>
                <a:tc>
                  <a:txBody>
                    <a:bodyPr/>
                    <a:lstStyle/>
                    <a:p>
                      <a:pPr algn="ctr" rtl="0" fontAlgn="b"/>
                      <a:r>
                        <a:rPr lang="en-US" sz="160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224862254"/>
                  </a:ext>
                </a:extLst>
              </a:tr>
              <a:tr h="357547">
                <a:tc>
                  <a:txBody>
                    <a:bodyPr/>
                    <a:lstStyle/>
                    <a:p>
                      <a:pPr algn="ctr" rtl="0" fontAlgn="b"/>
                      <a:r>
                        <a:rPr lang="en-US" sz="1600">
                          <a:effectLst/>
                        </a:rPr>
                        <a:t>Cyclones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6</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tc>
                  <a:txBody>
                    <a:bodyPr/>
                    <a:lstStyle/>
                    <a:p>
                      <a:pPr algn="ctr" rtl="0" fontAlgn="b"/>
                      <a:r>
                        <a:rPr lang="en-US" sz="1600">
                          <a:effectLst/>
                        </a:rPr>
                        <a:t>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12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6B8AF"/>
                    </a:solidFill>
                  </a:tcPr>
                </a:tc>
                <a:tc>
                  <a:txBody>
                    <a:bodyPr/>
                    <a:lstStyle/>
                    <a:p>
                      <a:pPr algn="ctr" rtl="0" fontAlgn="b"/>
                      <a:r>
                        <a:rPr lang="en-US" sz="1600">
                          <a:effectLst/>
                        </a:rPr>
                        <a:t>72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06666"/>
                    </a:solidFill>
                  </a:tcPr>
                </a:tc>
                <a:tc>
                  <a:txBody>
                    <a:bodyPr/>
                    <a:lstStyle/>
                    <a:p>
                      <a:pPr algn="ctr" rtl="0" fontAlgn="b"/>
                      <a:r>
                        <a:rPr lang="en-US" sz="160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233372989"/>
                  </a:ext>
                </a:extLst>
              </a:tr>
              <a:tr h="357547">
                <a:tc>
                  <a:txBody>
                    <a:bodyPr/>
                    <a:lstStyle/>
                    <a:p>
                      <a:pPr algn="ctr" rtl="0" fontAlgn="b"/>
                      <a:r>
                        <a:rPr lang="en-US" sz="1600">
                          <a:effectLst/>
                        </a:rPr>
                        <a:t>Structural Failures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tc>
                  <a:txBody>
                    <a:bodyPr/>
                    <a:lstStyle/>
                    <a:p>
                      <a:pPr algn="ctr" rtl="0" fontAlgn="b"/>
                      <a:r>
                        <a:rPr lang="en-US" sz="1600">
                          <a:effectLst/>
                        </a:rPr>
                        <a:t>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10</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6B8AF"/>
                    </a:solidFill>
                  </a:tcPr>
                </a:tc>
                <a:tc>
                  <a:txBody>
                    <a:bodyPr/>
                    <a:lstStyle/>
                    <a:p>
                      <a:pPr algn="ctr" rtl="0" fontAlgn="b"/>
                      <a:r>
                        <a:rPr lang="en-US" sz="1600" dirty="0">
                          <a:effectLst/>
                        </a:rPr>
                        <a:t>40</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06666"/>
                    </a:solidFill>
                  </a:tcPr>
                </a:tc>
                <a:tc>
                  <a:txBody>
                    <a:bodyPr/>
                    <a:lstStyle/>
                    <a:p>
                      <a:pPr algn="ctr" rtl="0" fontAlgn="b"/>
                      <a:r>
                        <a:rPr lang="en-US" sz="1600" dirty="0">
                          <a:effectLst/>
                        </a:rPr>
                        <a:t>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546035808"/>
                  </a:ext>
                </a:extLst>
              </a:tr>
              <a:tr h="357547">
                <a:tc>
                  <a:txBody>
                    <a:bodyPr/>
                    <a:lstStyle/>
                    <a:p>
                      <a:pPr algn="ctr" rtl="0" fontAlgn="b"/>
                      <a:r>
                        <a:rPr lang="en-US" sz="1600" dirty="0">
                          <a:effectLst/>
                        </a:rPr>
                        <a:t>Drought</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tc>
                  <a:txBody>
                    <a:bodyPr/>
                    <a:lstStyle/>
                    <a:p>
                      <a:pPr algn="ctr" rtl="0" fontAlgn="b"/>
                      <a:r>
                        <a:rPr lang="en-US" sz="160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11</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6B8AF"/>
                    </a:solidFill>
                  </a:tcPr>
                </a:tc>
                <a:tc>
                  <a:txBody>
                    <a:bodyPr/>
                    <a:lstStyle/>
                    <a:p>
                      <a:pPr algn="ctr" rtl="0" fontAlgn="b"/>
                      <a:r>
                        <a:rPr lang="en-US" sz="1600" dirty="0">
                          <a:effectLst/>
                        </a:rPr>
                        <a:t>55</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06666"/>
                    </a:solidFill>
                  </a:tcPr>
                </a:tc>
                <a:tc>
                  <a:txBody>
                    <a:bodyPr/>
                    <a:lstStyle/>
                    <a:p>
                      <a:pPr algn="ctr" rtl="0" fontAlgn="b"/>
                      <a:r>
                        <a:rPr lang="en-US" sz="1600" dirty="0">
                          <a:effectLst/>
                        </a:rPr>
                        <a:t>6</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93429530"/>
                  </a:ext>
                </a:extLst>
              </a:tr>
              <a:tr h="357547">
                <a:tc>
                  <a:txBody>
                    <a:bodyPr/>
                    <a:lstStyle/>
                    <a:p>
                      <a:pPr algn="ctr" rtl="0" fontAlgn="b"/>
                      <a:r>
                        <a:rPr lang="en-US" sz="1600">
                          <a:effectLst/>
                        </a:rPr>
                        <a:t>Landslides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tc>
                  <a:txBody>
                    <a:bodyPr/>
                    <a:lstStyle/>
                    <a:p>
                      <a:pPr algn="ctr" rtl="0" fontAlgn="b"/>
                      <a:r>
                        <a:rPr lang="en-US" sz="1600" dirty="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8</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6B8AF"/>
                    </a:solidFill>
                  </a:tcPr>
                </a:tc>
                <a:tc>
                  <a:txBody>
                    <a:bodyPr/>
                    <a:lstStyle/>
                    <a:p>
                      <a:pPr algn="ctr" rtl="0" fontAlgn="b"/>
                      <a:r>
                        <a:rPr lang="en-US" sz="1600" dirty="0">
                          <a:effectLst/>
                        </a:rPr>
                        <a:t>32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06666"/>
                    </a:solidFill>
                  </a:tcPr>
                </a:tc>
                <a:tc>
                  <a:txBody>
                    <a:bodyPr/>
                    <a:lstStyle/>
                    <a:p>
                      <a:pPr algn="ctr" rtl="0" fontAlgn="b"/>
                      <a:r>
                        <a:rPr lang="en-US" sz="1600" dirty="0">
                          <a:effectLst/>
                        </a:rPr>
                        <a:t>7</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709930127"/>
                  </a:ext>
                </a:extLst>
              </a:tr>
              <a:tr h="357547">
                <a:tc>
                  <a:txBody>
                    <a:bodyPr/>
                    <a:lstStyle/>
                    <a:p>
                      <a:pPr algn="ctr" rtl="0" fontAlgn="b"/>
                      <a:r>
                        <a:rPr lang="en-US" sz="1600">
                          <a:effectLst/>
                        </a:rPr>
                        <a:t>Plagues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tc>
                  <a:txBody>
                    <a:bodyPr/>
                    <a:lstStyle/>
                    <a:p>
                      <a:pPr algn="ctr" rtl="0" fontAlgn="b"/>
                      <a:r>
                        <a:rPr lang="en-US" sz="1600" dirty="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8</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6B8AF"/>
                    </a:solidFill>
                  </a:tcPr>
                </a:tc>
                <a:tc>
                  <a:txBody>
                    <a:bodyPr/>
                    <a:lstStyle/>
                    <a:p>
                      <a:pPr algn="ctr" rtl="0" fontAlgn="b"/>
                      <a:r>
                        <a:rPr lang="en-US" sz="1600" dirty="0">
                          <a:effectLst/>
                        </a:rPr>
                        <a:t>24</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06666"/>
                    </a:solidFill>
                  </a:tcPr>
                </a:tc>
                <a:tc>
                  <a:txBody>
                    <a:bodyPr/>
                    <a:lstStyle/>
                    <a:p>
                      <a:pPr algn="ctr" rtl="0" fontAlgn="b"/>
                      <a:r>
                        <a:rPr lang="en-US" sz="1600" dirty="0">
                          <a:effectLst/>
                        </a:rPr>
                        <a:t>8</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451683413"/>
                  </a:ext>
                </a:extLst>
              </a:tr>
              <a:tr h="357547">
                <a:tc>
                  <a:txBody>
                    <a:bodyPr/>
                    <a:lstStyle/>
                    <a:p>
                      <a:pPr algn="ctr" rtl="0" fontAlgn="b"/>
                      <a:r>
                        <a:rPr lang="en-US" sz="1600">
                          <a:effectLst/>
                        </a:rPr>
                        <a:t>Earthquakes</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E599"/>
                    </a:solidFill>
                  </a:tcPr>
                </a:tc>
                <a:tc>
                  <a:txBody>
                    <a:bodyPr/>
                    <a:lstStyle/>
                    <a:p>
                      <a:pPr algn="ctr" rtl="0" fontAlgn="b"/>
                      <a:r>
                        <a:rPr lang="en-US" sz="1600" dirty="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2</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3</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1600" dirty="0">
                          <a:effectLst/>
                        </a:rPr>
                        <a:t>8</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6B8AF"/>
                    </a:solidFill>
                  </a:tcPr>
                </a:tc>
                <a:tc>
                  <a:txBody>
                    <a:bodyPr/>
                    <a:lstStyle/>
                    <a:p>
                      <a:pPr algn="ctr" rtl="0" fontAlgn="b"/>
                      <a:r>
                        <a:rPr lang="en-US" sz="1600" dirty="0">
                          <a:effectLst/>
                        </a:rPr>
                        <a:t>16</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06666"/>
                    </a:solidFill>
                  </a:tcPr>
                </a:tc>
                <a:tc>
                  <a:txBody>
                    <a:bodyPr/>
                    <a:lstStyle/>
                    <a:p>
                      <a:pPr algn="ctr" rtl="0" fontAlgn="b"/>
                      <a:r>
                        <a:rPr lang="en-US" sz="1600" dirty="0">
                          <a:effectLst/>
                        </a:rPr>
                        <a:t>9</a:t>
                      </a:r>
                    </a:p>
                  </a:txBody>
                  <a:tcPr marL="25860" marR="25860" marT="17240" marB="1724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745574494"/>
                  </a:ext>
                </a:extLst>
              </a:tr>
            </a:tbl>
          </a:graphicData>
        </a:graphic>
      </p:graphicFrame>
      <p:sp>
        <p:nvSpPr>
          <p:cNvPr id="7" name="TextBox 6">
            <a:extLst>
              <a:ext uri="{FF2B5EF4-FFF2-40B4-BE49-F238E27FC236}">
                <a16:creationId xmlns:a16="http://schemas.microsoft.com/office/drawing/2014/main" id="{4EA499CD-20AD-6D0D-8A02-EF5580740823}"/>
              </a:ext>
            </a:extLst>
          </p:cNvPr>
          <p:cNvSpPr txBox="1"/>
          <p:nvPr/>
        </p:nvSpPr>
        <p:spPr>
          <a:xfrm>
            <a:off x="838200" y="5073986"/>
            <a:ext cx="10260336" cy="646331"/>
          </a:xfrm>
          <a:prstGeom prst="rect">
            <a:avLst/>
          </a:prstGeom>
          <a:noFill/>
        </p:spPr>
        <p:txBody>
          <a:bodyPr wrap="square" rtlCol="0">
            <a:spAutoFit/>
          </a:bodyPr>
          <a:lstStyle/>
          <a:p>
            <a:r>
              <a:rPr lang="en-US" sz="1200" dirty="0"/>
              <a:t>Vulnerability – Rating of amount of people and property that would be affected</a:t>
            </a:r>
            <a:br>
              <a:rPr lang="en-US" sz="1200" dirty="0"/>
            </a:br>
            <a:r>
              <a:rPr lang="en-US" sz="1200" dirty="0"/>
              <a:t>Spatial Extent – Rating of geographical area that might be impacted</a:t>
            </a:r>
            <a:br>
              <a:rPr lang="en-US" sz="1200" dirty="0"/>
            </a:br>
            <a:r>
              <a:rPr lang="en-US" sz="1200" dirty="0"/>
              <a:t>Magnitude – Rating of severity of losses of people and property</a:t>
            </a:r>
          </a:p>
        </p:txBody>
      </p:sp>
    </p:spTree>
    <p:extLst>
      <p:ext uri="{BB962C8B-B14F-4D97-AF65-F5344CB8AC3E}">
        <p14:creationId xmlns:p14="http://schemas.microsoft.com/office/powerpoint/2010/main" val="11641614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A1D51-3761-14B4-FBFF-8C1F09683897}"/>
              </a:ext>
            </a:extLst>
          </p:cNvPr>
          <p:cNvSpPr>
            <a:spLocks noGrp="1"/>
          </p:cNvSpPr>
          <p:nvPr>
            <p:ph type="title"/>
          </p:nvPr>
        </p:nvSpPr>
        <p:spPr/>
        <p:txBody>
          <a:bodyPr/>
          <a:lstStyle/>
          <a:p>
            <a:r>
              <a:rPr lang="en-US" dirty="0"/>
              <a:t>Risk Management Strategies</a:t>
            </a:r>
          </a:p>
        </p:txBody>
      </p:sp>
      <p:graphicFrame>
        <p:nvGraphicFramePr>
          <p:cNvPr id="6" name="Table 5">
            <a:extLst>
              <a:ext uri="{FF2B5EF4-FFF2-40B4-BE49-F238E27FC236}">
                <a16:creationId xmlns:a16="http://schemas.microsoft.com/office/drawing/2014/main" id="{CE1E2CE5-DF76-D4A8-99CE-CDB5A864747D}"/>
              </a:ext>
            </a:extLst>
          </p:cNvPr>
          <p:cNvGraphicFramePr>
            <a:graphicFrameLocks noGrp="1"/>
          </p:cNvGraphicFramePr>
          <p:nvPr>
            <p:extLst>
              <p:ext uri="{D42A27DB-BD31-4B8C-83A1-F6EECF244321}">
                <p14:modId xmlns:p14="http://schemas.microsoft.com/office/powerpoint/2010/main" val="1507390784"/>
              </p:ext>
            </p:extLst>
          </p:nvPr>
        </p:nvGraphicFramePr>
        <p:xfrm>
          <a:off x="838200" y="1430321"/>
          <a:ext cx="10515600" cy="1954012"/>
        </p:xfrm>
        <a:graphic>
          <a:graphicData uri="http://schemas.openxmlformats.org/drawingml/2006/table">
            <a:tbl>
              <a:tblPr/>
              <a:tblGrid>
                <a:gridCol w="2628900">
                  <a:extLst>
                    <a:ext uri="{9D8B030D-6E8A-4147-A177-3AD203B41FA5}">
                      <a16:colId xmlns:a16="http://schemas.microsoft.com/office/drawing/2014/main" val="1885632167"/>
                    </a:ext>
                  </a:extLst>
                </a:gridCol>
                <a:gridCol w="2628900">
                  <a:extLst>
                    <a:ext uri="{9D8B030D-6E8A-4147-A177-3AD203B41FA5}">
                      <a16:colId xmlns:a16="http://schemas.microsoft.com/office/drawing/2014/main" val="4039436387"/>
                    </a:ext>
                  </a:extLst>
                </a:gridCol>
                <a:gridCol w="2628900">
                  <a:extLst>
                    <a:ext uri="{9D8B030D-6E8A-4147-A177-3AD203B41FA5}">
                      <a16:colId xmlns:a16="http://schemas.microsoft.com/office/drawing/2014/main" val="4275386164"/>
                    </a:ext>
                  </a:extLst>
                </a:gridCol>
                <a:gridCol w="2628900">
                  <a:extLst>
                    <a:ext uri="{9D8B030D-6E8A-4147-A177-3AD203B41FA5}">
                      <a16:colId xmlns:a16="http://schemas.microsoft.com/office/drawing/2014/main" val="1988392896"/>
                    </a:ext>
                  </a:extLst>
                </a:gridCol>
              </a:tblGrid>
              <a:tr h="488503">
                <a:tc gridSpan="2">
                  <a:txBody>
                    <a:bodyPr/>
                    <a:lstStyle/>
                    <a:p>
                      <a:pPr algn="ctr" rtl="0" fontAlgn="b"/>
                      <a:r>
                        <a:rPr lang="en-US" b="1" dirty="0">
                          <a:effectLst/>
                        </a:rPr>
                        <a:t>Level</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rtl="0" fontAlgn="b"/>
                      <a:endParaRPr lang="en-US" dirty="0">
                        <a:effectLst/>
                      </a:endParaRPr>
                    </a:p>
                  </a:txBody>
                  <a:tcPr marL="28575" marR="28575" marT="19050" marB="19050"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b="1" dirty="0">
                          <a:effectLst/>
                        </a:rPr>
                        <a:t>Risk</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b="1" dirty="0">
                          <a:effectLst/>
                        </a:rPr>
                        <a:t>Strategy</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24955877"/>
                  </a:ext>
                </a:extLst>
              </a:tr>
              <a:tr h="488503">
                <a:tc>
                  <a:txBody>
                    <a:bodyPr/>
                    <a:lstStyle/>
                    <a:p>
                      <a:pPr algn="ctr" rtl="0" fontAlgn="b"/>
                      <a:r>
                        <a:rPr lang="en-US" dirty="0">
                          <a:effectLst/>
                        </a:rPr>
                        <a:t>Low Likelihood </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dirty="0">
                          <a:effectLst/>
                        </a:rPr>
                        <a:t>Low Consequence</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dirty="0">
                          <a:effectLst/>
                        </a:rPr>
                        <a:t>Low Risk</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dirty="0">
                          <a:effectLst/>
                        </a:rPr>
                        <a:t>Accept</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3406303456"/>
                  </a:ext>
                </a:extLst>
              </a:tr>
              <a:tr h="488503">
                <a:tc>
                  <a:txBody>
                    <a:bodyPr/>
                    <a:lstStyle/>
                    <a:p>
                      <a:pPr algn="ctr" rtl="0" fontAlgn="b"/>
                      <a:r>
                        <a:rPr lang="en-US">
                          <a:effectLst/>
                        </a:rPr>
                        <a:t>High Likelihood</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dirty="0">
                          <a:effectLst/>
                        </a:rPr>
                        <a:t>High Consequence</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a:effectLst/>
                        </a:rPr>
                        <a:t>High Risk</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dirty="0">
                          <a:effectLst/>
                        </a:rPr>
                        <a:t>Avoid</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B">
                        <a:alpha val="81176"/>
                      </a:srgbClr>
                    </a:solidFill>
                  </a:tcPr>
                </a:tc>
                <a:extLst>
                  <a:ext uri="{0D108BD9-81ED-4DB2-BD59-A6C34878D82A}">
                    <a16:rowId xmlns:a16="http://schemas.microsoft.com/office/drawing/2014/main" val="1061003980"/>
                  </a:ext>
                </a:extLst>
              </a:tr>
              <a:tr h="488503">
                <a:tc gridSpan="2">
                  <a:txBody>
                    <a:bodyPr/>
                    <a:lstStyle/>
                    <a:p>
                      <a:pPr algn="ctr" rtl="0" fontAlgn="b"/>
                      <a:r>
                        <a:rPr lang="en-US" dirty="0">
                          <a:effectLst/>
                        </a:rPr>
                        <a:t>All other combinations</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a:txBody>
                    <a:bodyPr/>
                    <a:lstStyle/>
                    <a:p>
                      <a:pPr algn="ctr" rtl="0" fontAlgn="b"/>
                      <a:r>
                        <a:rPr lang="en-US" dirty="0">
                          <a:effectLst/>
                        </a:rPr>
                        <a:t>Medium Risk</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dirty="0">
                          <a:effectLst/>
                        </a:rPr>
                        <a:t>Transfer / Control</a:t>
                      </a:r>
                    </a:p>
                  </a:txBody>
                  <a:tcPr marL="0" marR="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2759036883"/>
                  </a:ext>
                </a:extLst>
              </a:tr>
            </a:tbl>
          </a:graphicData>
        </a:graphic>
      </p:graphicFrame>
      <p:graphicFrame>
        <p:nvGraphicFramePr>
          <p:cNvPr id="7" name="Table 6">
            <a:extLst>
              <a:ext uri="{FF2B5EF4-FFF2-40B4-BE49-F238E27FC236}">
                <a16:creationId xmlns:a16="http://schemas.microsoft.com/office/drawing/2014/main" id="{9ECB8860-1BA2-961E-788C-943AD321711A}"/>
              </a:ext>
            </a:extLst>
          </p:cNvPr>
          <p:cNvGraphicFramePr>
            <a:graphicFrameLocks noGrp="1"/>
          </p:cNvGraphicFramePr>
          <p:nvPr>
            <p:extLst>
              <p:ext uri="{D42A27DB-BD31-4B8C-83A1-F6EECF244321}">
                <p14:modId xmlns:p14="http://schemas.microsoft.com/office/powerpoint/2010/main" val="2696919436"/>
              </p:ext>
            </p:extLst>
          </p:nvPr>
        </p:nvGraphicFramePr>
        <p:xfrm>
          <a:off x="838200" y="3616171"/>
          <a:ext cx="10515600" cy="1811508"/>
        </p:xfrm>
        <a:graphic>
          <a:graphicData uri="http://schemas.openxmlformats.org/drawingml/2006/table">
            <a:tbl>
              <a:tblPr/>
              <a:tblGrid>
                <a:gridCol w="2185783">
                  <a:extLst>
                    <a:ext uri="{9D8B030D-6E8A-4147-A177-3AD203B41FA5}">
                      <a16:colId xmlns:a16="http://schemas.microsoft.com/office/drawing/2014/main" val="3872481277"/>
                    </a:ext>
                  </a:extLst>
                </a:gridCol>
                <a:gridCol w="1971178">
                  <a:extLst>
                    <a:ext uri="{9D8B030D-6E8A-4147-A177-3AD203B41FA5}">
                      <a16:colId xmlns:a16="http://schemas.microsoft.com/office/drawing/2014/main" val="3248419699"/>
                    </a:ext>
                  </a:extLst>
                </a:gridCol>
                <a:gridCol w="6358639">
                  <a:extLst>
                    <a:ext uri="{9D8B030D-6E8A-4147-A177-3AD203B41FA5}">
                      <a16:colId xmlns:a16="http://schemas.microsoft.com/office/drawing/2014/main" val="3970898158"/>
                    </a:ext>
                  </a:extLst>
                </a:gridCol>
              </a:tblGrid>
              <a:tr h="603836">
                <a:tc>
                  <a:txBody>
                    <a:bodyPr/>
                    <a:lstStyle/>
                    <a:p>
                      <a:pPr algn="ctr" rtl="0" fontAlgn="b"/>
                      <a:r>
                        <a:rPr lang="en-US" sz="1700" dirty="0">
                          <a:effectLst/>
                        </a:rPr>
                        <a:t>Snowstorm</a:t>
                      </a:r>
                    </a:p>
                  </a:txBody>
                  <a:tcPr marL="27610" marR="27610" marT="18407" marB="1840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700">
                          <a:effectLst/>
                        </a:rPr>
                        <a:t>Low Risk</a:t>
                      </a:r>
                    </a:p>
                  </a:txBody>
                  <a:tcPr marL="27610" marR="27610" marT="18407" marB="1840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700" dirty="0">
                          <a:effectLst/>
                        </a:rPr>
                        <a:t>Accept</a:t>
                      </a:r>
                    </a:p>
                  </a:txBody>
                  <a:tcPr marL="27610" marR="27610" marT="18407" marB="1840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184322744"/>
                  </a:ext>
                </a:extLst>
              </a:tr>
              <a:tr h="603836">
                <a:tc>
                  <a:txBody>
                    <a:bodyPr/>
                    <a:lstStyle/>
                    <a:p>
                      <a:pPr algn="ctr" rtl="0" fontAlgn="b"/>
                      <a:r>
                        <a:rPr lang="en-US" sz="1700" dirty="0">
                          <a:effectLst/>
                        </a:rPr>
                        <a:t>Train Derailment</a:t>
                      </a:r>
                    </a:p>
                  </a:txBody>
                  <a:tcPr marL="27610" marR="27610" marT="18407" marB="1840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700" dirty="0">
                          <a:effectLst/>
                        </a:rPr>
                        <a:t>High Risk</a:t>
                      </a:r>
                    </a:p>
                  </a:txBody>
                  <a:tcPr marL="27610" marR="27610" marT="18407" marB="1840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700" dirty="0">
                          <a:effectLst/>
                        </a:rPr>
                        <a:t>Avoid - Construct sturdy wall between train lines and communities</a:t>
                      </a:r>
                    </a:p>
                  </a:txBody>
                  <a:tcPr marL="0" marR="0" marT="18407" marB="1840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B">
                        <a:alpha val="81176"/>
                      </a:srgbClr>
                    </a:solidFill>
                  </a:tcPr>
                </a:tc>
                <a:extLst>
                  <a:ext uri="{0D108BD9-81ED-4DB2-BD59-A6C34878D82A}">
                    <a16:rowId xmlns:a16="http://schemas.microsoft.com/office/drawing/2014/main" val="629010875"/>
                  </a:ext>
                </a:extLst>
              </a:tr>
              <a:tr h="603836">
                <a:tc>
                  <a:txBody>
                    <a:bodyPr/>
                    <a:lstStyle/>
                    <a:p>
                      <a:pPr algn="ctr" rtl="0" fontAlgn="b"/>
                      <a:r>
                        <a:rPr lang="en-US" sz="1700">
                          <a:effectLst/>
                        </a:rPr>
                        <a:t>Floods</a:t>
                      </a:r>
                    </a:p>
                  </a:txBody>
                  <a:tcPr marL="27610" marR="27610" marT="18407" marB="1840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700" dirty="0">
                          <a:effectLst/>
                        </a:rPr>
                        <a:t>Medium - High Risk</a:t>
                      </a:r>
                    </a:p>
                  </a:txBody>
                  <a:tcPr marL="27610" marR="27610" marT="18407" marB="1840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700" dirty="0">
                          <a:effectLst/>
                        </a:rPr>
                        <a:t>Control - Improve drainage, relocate low lying areas</a:t>
                      </a:r>
                    </a:p>
                  </a:txBody>
                  <a:tcPr marL="0" marR="0" marT="18407" marB="1840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505006531"/>
                  </a:ext>
                </a:extLst>
              </a:tr>
            </a:tbl>
          </a:graphicData>
        </a:graphic>
      </p:graphicFrame>
    </p:spTree>
    <p:extLst>
      <p:ext uri="{BB962C8B-B14F-4D97-AF65-F5344CB8AC3E}">
        <p14:creationId xmlns:p14="http://schemas.microsoft.com/office/powerpoint/2010/main" val="1852795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53A9D-F008-93EF-C287-029178FB9A58}"/>
              </a:ext>
            </a:extLst>
          </p:cNvPr>
          <p:cNvSpPr>
            <a:spLocks noGrp="1"/>
          </p:cNvSpPr>
          <p:nvPr>
            <p:ph type="title"/>
          </p:nvPr>
        </p:nvSpPr>
        <p:spPr>
          <a:xfrm>
            <a:off x="876693" y="741391"/>
            <a:ext cx="4355265" cy="1616203"/>
          </a:xfrm>
        </p:spPr>
        <p:txBody>
          <a:bodyPr anchor="b">
            <a:normAutofit/>
          </a:bodyPr>
          <a:lstStyle/>
          <a:p>
            <a:r>
              <a:rPr lang="en-US" sz="3200"/>
              <a:t>Risk Management Strategies</a:t>
            </a:r>
          </a:p>
        </p:txBody>
      </p:sp>
      <p:sp>
        <p:nvSpPr>
          <p:cNvPr id="3" name="Content Placeholder 2">
            <a:extLst>
              <a:ext uri="{FF2B5EF4-FFF2-40B4-BE49-F238E27FC236}">
                <a16:creationId xmlns:a16="http://schemas.microsoft.com/office/drawing/2014/main" id="{75A2DC8E-262E-5723-95F5-97E82B7CE5B8}"/>
              </a:ext>
            </a:extLst>
          </p:cNvPr>
          <p:cNvSpPr>
            <a:spLocks noGrp="1"/>
          </p:cNvSpPr>
          <p:nvPr>
            <p:ph idx="1"/>
          </p:nvPr>
        </p:nvSpPr>
        <p:spPr>
          <a:xfrm>
            <a:off x="876692" y="2533476"/>
            <a:ext cx="4355265" cy="3447832"/>
          </a:xfrm>
        </p:spPr>
        <p:txBody>
          <a:bodyPr anchor="t">
            <a:normAutofit/>
          </a:bodyPr>
          <a:lstStyle/>
          <a:p>
            <a:r>
              <a:rPr lang="en-US" sz="2000" dirty="0"/>
              <a:t>Evaluate each strategy based on:</a:t>
            </a:r>
          </a:p>
          <a:p>
            <a:pPr lvl="1"/>
            <a:r>
              <a:rPr lang="en-US" sz="2000" dirty="0"/>
              <a:t>Effectiveness on taking care of risk</a:t>
            </a:r>
          </a:p>
          <a:p>
            <a:pPr lvl="1"/>
            <a:r>
              <a:rPr lang="en-US" sz="2000" dirty="0"/>
              <a:t>Cost effectiveness</a:t>
            </a:r>
          </a:p>
          <a:p>
            <a:pPr lvl="1"/>
            <a:r>
              <a:rPr lang="en-US" sz="2000" dirty="0"/>
              <a:t>Adaptiveness</a:t>
            </a:r>
          </a:p>
          <a:p>
            <a:pPr lvl="1"/>
            <a:r>
              <a:rPr lang="en-US" sz="2000" dirty="0"/>
              <a:t>Community helpfulness and acceptance</a:t>
            </a:r>
          </a:p>
          <a:p>
            <a:pPr lvl="1"/>
            <a:r>
              <a:rPr lang="en-US" sz="2000" dirty="0"/>
              <a:t>Long term effectiveness</a:t>
            </a:r>
          </a:p>
        </p:txBody>
      </p:sp>
      <p:pic>
        <p:nvPicPr>
          <p:cNvPr id="16386" name="Picture 2" descr="dharavi-mumbai | dpr-barcelona">
            <a:extLst>
              <a:ext uri="{FF2B5EF4-FFF2-40B4-BE49-F238E27FC236}">
                <a16:creationId xmlns:a16="http://schemas.microsoft.com/office/drawing/2014/main" id="{1E9BBEE9-8CAD-C50D-BC84-59E75A83189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094" r="19128" b="1"/>
          <a:stretch/>
        </p:blipFill>
        <p:spPr bwMode="auto">
          <a:xfrm>
            <a:off x="6096000" y="10"/>
            <a:ext cx="6095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16391" name="Rectangle 16390">
            <a:extLst>
              <a:ext uri="{FF2B5EF4-FFF2-40B4-BE49-F238E27FC236}">
                <a16:creationId xmlns:a16="http://schemas.microsoft.com/office/drawing/2014/main" id="{AE3A741D-C19B-960A-5803-1C5887147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369424" y="3028872"/>
            <a:ext cx="1559464" cy="6106313"/>
          </a:xfrm>
          <a:prstGeom prst="rect">
            <a:avLst/>
          </a:prstGeom>
          <a:gradFill>
            <a:gsLst>
              <a:gs pos="0">
                <a:schemeClr val="accent5">
                  <a:alpha val="77000"/>
                </a:schemeClr>
              </a:gs>
              <a:gs pos="57000">
                <a:schemeClr val="accent5">
                  <a:lumMod val="60000"/>
                  <a:lumOff val="40000"/>
                  <a:alpha val="0"/>
                </a:schemeClr>
              </a:gs>
            </a:gsLst>
            <a:lin ang="11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93" name="Rectangle 16392">
            <a:extLst>
              <a:ext uri="{FF2B5EF4-FFF2-40B4-BE49-F238E27FC236}">
                <a16:creationId xmlns:a16="http://schemas.microsoft.com/office/drawing/2014/main" id="{9C3A50E9-9119-7BC3-083B-2D84CCC78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15441" y="-3760"/>
            <a:ext cx="2176557" cy="6857999"/>
          </a:xfrm>
          <a:prstGeom prst="rect">
            <a:avLst/>
          </a:prstGeom>
          <a:gradFill flip="none" rotWithShape="1">
            <a:gsLst>
              <a:gs pos="0">
                <a:schemeClr val="accent2"/>
              </a:gs>
              <a:gs pos="40000">
                <a:schemeClr val="accent2">
                  <a:alpha val="0"/>
                </a:schemeClr>
              </a:gs>
            </a:gsLst>
            <a:lin ang="11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95" name="Rectangle 16394">
            <a:extLst>
              <a:ext uri="{FF2B5EF4-FFF2-40B4-BE49-F238E27FC236}">
                <a16:creationId xmlns:a16="http://schemas.microsoft.com/office/drawing/2014/main" id="{DC39DE25-0E4E-0AA7-0932-1D78C2372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096000" y="5502302"/>
            <a:ext cx="6106314" cy="1359456"/>
          </a:xfrm>
          <a:prstGeom prst="rect">
            <a:avLst/>
          </a:prstGeom>
          <a:gradFill flip="none" rotWithShape="1">
            <a:gsLst>
              <a:gs pos="0">
                <a:schemeClr val="accent2">
                  <a:alpha val="89000"/>
                </a:schemeClr>
              </a:gs>
              <a:gs pos="38000">
                <a:schemeClr val="accent5">
                  <a:lumMod val="60000"/>
                  <a:lumOff val="40000"/>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397" name="Rectangle 16396">
            <a:extLst>
              <a:ext uri="{FF2B5EF4-FFF2-40B4-BE49-F238E27FC236}">
                <a16:creationId xmlns:a16="http://schemas.microsoft.com/office/drawing/2014/main" id="{8D6EA299-0840-6DEA-E670-C49AEBC87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026892" y="2939627"/>
            <a:ext cx="3162908" cy="3914612"/>
          </a:xfrm>
          <a:prstGeom prst="rect">
            <a:avLst/>
          </a:prstGeom>
          <a:gradFill flip="none" rotWithShape="1">
            <a:gsLst>
              <a:gs pos="0">
                <a:schemeClr val="accent5">
                  <a:lumMod val="60000"/>
                  <a:lumOff val="40000"/>
                </a:schemeClr>
              </a:gs>
              <a:gs pos="51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Tree>
    <p:extLst>
      <p:ext uri="{BB962C8B-B14F-4D97-AF65-F5344CB8AC3E}">
        <p14:creationId xmlns:p14="http://schemas.microsoft.com/office/powerpoint/2010/main" val="22850237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4DC18-ACDD-AAD0-AA40-E1E2824BF472}"/>
              </a:ext>
            </a:extLst>
          </p:cNvPr>
          <p:cNvSpPr>
            <a:spLocks noGrp="1"/>
          </p:cNvSpPr>
          <p:nvPr>
            <p:ph type="title"/>
          </p:nvPr>
        </p:nvSpPr>
        <p:spPr/>
        <p:txBody>
          <a:bodyPr/>
          <a:lstStyle/>
          <a:p>
            <a:r>
              <a:rPr lang="en-US" dirty="0"/>
              <a:t>Evaluate &amp; Monitor</a:t>
            </a:r>
          </a:p>
        </p:txBody>
      </p:sp>
      <p:sp>
        <p:nvSpPr>
          <p:cNvPr id="3" name="Content Placeholder 2">
            <a:extLst>
              <a:ext uri="{FF2B5EF4-FFF2-40B4-BE49-F238E27FC236}">
                <a16:creationId xmlns:a16="http://schemas.microsoft.com/office/drawing/2014/main" id="{8D8B10BB-6404-2C84-C88C-29B4F74622A2}"/>
              </a:ext>
            </a:extLst>
          </p:cNvPr>
          <p:cNvSpPr>
            <a:spLocks noGrp="1"/>
          </p:cNvSpPr>
          <p:nvPr>
            <p:ph idx="1"/>
          </p:nvPr>
        </p:nvSpPr>
        <p:spPr>
          <a:xfrm>
            <a:off x="838200" y="1825625"/>
            <a:ext cx="5607570" cy="4351338"/>
          </a:xfrm>
        </p:spPr>
        <p:txBody>
          <a:bodyPr>
            <a:normAutofit/>
          </a:bodyPr>
          <a:lstStyle/>
          <a:p>
            <a:r>
              <a:rPr lang="en-US" dirty="0"/>
              <a:t>Pilot Implementations</a:t>
            </a:r>
          </a:p>
          <a:p>
            <a:pPr lvl="1"/>
            <a:r>
              <a:rPr lang="en-US" dirty="0"/>
              <a:t>Communicate strategy to people</a:t>
            </a:r>
          </a:p>
          <a:p>
            <a:pPr lvl="1"/>
            <a:r>
              <a:rPr lang="en-US" dirty="0"/>
              <a:t>Implement preliminary strategies</a:t>
            </a:r>
          </a:p>
          <a:p>
            <a:pPr lvl="1"/>
            <a:r>
              <a:rPr lang="en-US" dirty="0"/>
              <a:t>Evaluate effectiveness</a:t>
            </a:r>
          </a:p>
          <a:p>
            <a:pPr lvl="1"/>
            <a:r>
              <a:rPr lang="en-US" dirty="0"/>
              <a:t>Identify disruption to communities</a:t>
            </a:r>
          </a:p>
          <a:p>
            <a:pPr lvl="1"/>
            <a:r>
              <a:rPr lang="en-US" dirty="0"/>
              <a:t>Identify possible failures of strategy</a:t>
            </a:r>
          </a:p>
          <a:p>
            <a:r>
              <a:rPr lang="en-US" dirty="0"/>
              <a:t>Feedback Loop</a:t>
            </a:r>
          </a:p>
          <a:p>
            <a:r>
              <a:rPr lang="en-US" dirty="0"/>
              <a:t>Final Report on Risks and Strategies</a:t>
            </a:r>
          </a:p>
          <a:p>
            <a:r>
              <a:rPr lang="en-US" dirty="0"/>
              <a:t>Large Scale Implementation</a:t>
            </a:r>
          </a:p>
          <a:p>
            <a:endParaRPr lang="en-US" dirty="0"/>
          </a:p>
          <a:p>
            <a:pPr marL="0" indent="0">
              <a:buNone/>
            </a:pPr>
            <a:endParaRPr lang="en-US" dirty="0"/>
          </a:p>
        </p:txBody>
      </p:sp>
      <p:graphicFrame>
        <p:nvGraphicFramePr>
          <p:cNvPr id="7" name="Diagram 6">
            <a:extLst>
              <a:ext uri="{FF2B5EF4-FFF2-40B4-BE49-F238E27FC236}">
                <a16:creationId xmlns:a16="http://schemas.microsoft.com/office/drawing/2014/main" id="{2540B860-B213-A8C5-9B06-0288F48B1025}"/>
              </a:ext>
            </a:extLst>
          </p:cNvPr>
          <p:cNvGraphicFramePr/>
          <p:nvPr>
            <p:extLst>
              <p:ext uri="{D42A27DB-BD31-4B8C-83A1-F6EECF244321}">
                <p14:modId xmlns:p14="http://schemas.microsoft.com/office/powerpoint/2010/main" val="2810438922"/>
              </p:ext>
            </p:extLst>
          </p:nvPr>
        </p:nvGraphicFramePr>
        <p:xfrm>
          <a:off x="4467069" y="839448"/>
          <a:ext cx="8997845" cy="5531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56889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295" name="Rectangle 1229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5F1538-CE21-B919-C6BE-B1866DC9E23D}"/>
              </a:ext>
            </a:extLst>
          </p:cNvPr>
          <p:cNvSpPr>
            <a:spLocks noGrp="1"/>
          </p:cNvSpPr>
          <p:nvPr>
            <p:ph type="title"/>
          </p:nvPr>
        </p:nvSpPr>
        <p:spPr>
          <a:xfrm>
            <a:off x="640080" y="325369"/>
            <a:ext cx="4368602" cy="1956841"/>
          </a:xfrm>
        </p:spPr>
        <p:txBody>
          <a:bodyPr anchor="b">
            <a:normAutofit/>
          </a:bodyPr>
          <a:lstStyle/>
          <a:p>
            <a:r>
              <a:rPr lang="en-US" sz="5400"/>
              <a:t>Context</a:t>
            </a:r>
          </a:p>
        </p:txBody>
      </p:sp>
      <p:sp>
        <p:nvSpPr>
          <p:cNvPr id="1229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8F7FE2FE-E9E1-90CF-F1E7-53C8F2EA505A}"/>
              </a:ext>
            </a:extLst>
          </p:cNvPr>
          <p:cNvSpPr>
            <a:spLocks noGrp="1"/>
          </p:cNvSpPr>
          <p:nvPr>
            <p:ph idx="1"/>
          </p:nvPr>
        </p:nvSpPr>
        <p:spPr>
          <a:xfrm>
            <a:off x="640080" y="2872899"/>
            <a:ext cx="4243589" cy="3320668"/>
          </a:xfrm>
        </p:spPr>
        <p:txBody>
          <a:bodyPr>
            <a:normAutofit/>
          </a:bodyPr>
          <a:lstStyle/>
          <a:p>
            <a:r>
              <a:rPr lang="en-US" sz="2200" dirty="0"/>
              <a:t>Slum in Mumbai</a:t>
            </a:r>
          </a:p>
          <a:p>
            <a:r>
              <a:rPr lang="en-US" sz="2200" dirty="0"/>
              <a:t>591 Acres</a:t>
            </a:r>
          </a:p>
          <a:p>
            <a:r>
              <a:rPr lang="en-US" sz="2200" dirty="0"/>
              <a:t>700,000 – 100,000 Residents</a:t>
            </a:r>
          </a:p>
          <a:p>
            <a:r>
              <a:rPr lang="en-US" sz="2200" dirty="0"/>
              <a:t>Home to small scale industries</a:t>
            </a:r>
          </a:p>
          <a:p>
            <a:r>
              <a:rPr lang="en-US" sz="2200" dirty="0"/>
              <a:t>Extremely susceptible to risks</a:t>
            </a:r>
          </a:p>
          <a:p>
            <a:r>
              <a:rPr lang="en-US" sz="2200" dirty="0"/>
              <a:t>Disasters can be deadly</a:t>
            </a:r>
          </a:p>
          <a:p>
            <a:endParaRPr lang="en-US" sz="2200" dirty="0"/>
          </a:p>
        </p:txBody>
      </p:sp>
      <p:pic>
        <p:nvPicPr>
          <p:cNvPr id="12290" name="Picture 2" descr="A history of India's Dharavi slum and Adani's plans to redevelop it |  Reuters">
            <a:extLst>
              <a:ext uri="{FF2B5EF4-FFF2-40B4-BE49-F238E27FC236}">
                <a16:creationId xmlns:a16="http://schemas.microsoft.com/office/drawing/2014/main" id="{4523D6FF-ADE5-B2E4-67F2-35C6E7D489C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546" r="18504"/>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20811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64482-525C-3AD9-BDF8-F81294C77030}"/>
              </a:ext>
            </a:extLst>
          </p:cNvPr>
          <p:cNvSpPr>
            <a:spLocks noGrp="1"/>
          </p:cNvSpPr>
          <p:nvPr>
            <p:ph type="title"/>
          </p:nvPr>
        </p:nvSpPr>
        <p:spPr/>
        <p:txBody>
          <a:bodyPr/>
          <a:lstStyle/>
          <a:p>
            <a:r>
              <a:rPr lang="en-US" dirty="0"/>
              <a:t>The Team</a:t>
            </a:r>
          </a:p>
        </p:txBody>
      </p:sp>
      <p:sp>
        <p:nvSpPr>
          <p:cNvPr id="3" name="Content Placeholder 2">
            <a:extLst>
              <a:ext uri="{FF2B5EF4-FFF2-40B4-BE49-F238E27FC236}">
                <a16:creationId xmlns:a16="http://schemas.microsoft.com/office/drawing/2014/main" id="{C76B9D73-3B6E-19C0-9E2A-9ABF0D9409D9}"/>
              </a:ext>
            </a:extLst>
          </p:cNvPr>
          <p:cNvSpPr>
            <a:spLocks noGrp="1"/>
          </p:cNvSpPr>
          <p:nvPr>
            <p:ph idx="1"/>
          </p:nvPr>
        </p:nvSpPr>
        <p:spPr/>
        <p:txBody>
          <a:bodyPr/>
          <a:lstStyle/>
          <a:p>
            <a:r>
              <a:rPr lang="en-US" dirty="0"/>
              <a:t>Dharavi Assembly Constituency Workers</a:t>
            </a:r>
          </a:p>
          <a:p>
            <a:r>
              <a:rPr lang="en-US" dirty="0"/>
              <a:t>Community Outreach Workers</a:t>
            </a:r>
          </a:p>
          <a:p>
            <a:r>
              <a:rPr lang="en-US" dirty="0"/>
              <a:t>Social Scientists</a:t>
            </a:r>
          </a:p>
          <a:p>
            <a:r>
              <a:rPr lang="en-US" dirty="0"/>
              <a:t>Experts – Disaster Experts, Social Experts, Chemical Experts, Civil Experts</a:t>
            </a:r>
          </a:p>
          <a:p>
            <a:r>
              <a:rPr lang="en-US" dirty="0"/>
              <a:t>Data Analysts</a:t>
            </a:r>
          </a:p>
          <a:p>
            <a:r>
              <a:rPr lang="en-US" dirty="0"/>
              <a:t>Risk Analysts</a:t>
            </a:r>
          </a:p>
        </p:txBody>
      </p:sp>
    </p:spTree>
    <p:extLst>
      <p:ext uri="{BB962C8B-B14F-4D97-AF65-F5344CB8AC3E}">
        <p14:creationId xmlns:p14="http://schemas.microsoft.com/office/powerpoint/2010/main" val="4678200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64482-525C-3AD9-BDF8-F81294C77030}"/>
              </a:ext>
            </a:extLst>
          </p:cNvPr>
          <p:cNvSpPr>
            <a:spLocks noGrp="1"/>
          </p:cNvSpPr>
          <p:nvPr>
            <p:ph type="title"/>
          </p:nvPr>
        </p:nvSpPr>
        <p:spPr>
          <a:xfrm>
            <a:off x="838200" y="84580"/>
            <a:ext cx="10515600" cy="1325563"/>
          </a:xfrm>
        </p:spPr>
        <p:txBody>
          <a:bodyPr/>
          <a:lstStyle/>
          <a:p>
            <a:r>
              <a:rPr lang="en-US" dirty="0"/>
              <a:t>Timeline</a:t>
            </a:r>
          </a:p>
        </p:txBody>
      </p:sp>
      <p:graphicFrame>
        <p:nvGraphicFramePr>
          <p:cNvPr id="6" name="Table 5">
            <a:extLst>
              <a:ext uri="{FF2B5EF4-FFF2-40B4-BE49-F238E27FC236}">
                <a16:creationId xmlns:a16="http://schemas.microsoft.com/office/drawing/2014/main" id="{443FBB76-348B-725F-A90B-EB2E4E1B5423}"/>
              </a:ext>
            </a:extLst>
          </p:cNvPr>
          <p:cNvGraphicFramePr>
            <a:graphicFrameLocks noGrp="1"/>
          </p:cNvGraphicFramePr>
          <p:nvPr>
            <p:extLst>
              <p:ext uri="{D42A27DB-BD31-4B8C-83A1-F6EECF244321}">
                <p14:modId xmlns:p14="http://schemas.microsoft.com/office/powerpoint/2010/main" val="1160174315"/>
              </p:ext>
            </p:extLst>
          </p:nvPr>
        </p:nvGraphicFramePr>
        <p:xfrm>
          <a:off x="959370" y="942249"/>
          <a:ext cx="9788577" cy="5949210"/>
        </p:xfrm>
        <a:graphic>
          <a:graphicData uri="http://schemas.openxmlformats.org/drawingml/2006/table">
            <a:tbl>
              <a:tblPr/>
              <a:tblGrid>
                <a:gridCol w="5298405">
                  <a:extLst>
                    <a:ext uri="{9D8B030D-6E8A-4147-A177-3AD203B41FA5}">
                      <a16:colId xmlns:a16="http://schemas.microsoft.com/office/drawing/2014/main" val="2930396232"/>
                    </a:ext>
                  </a:extLst>
                </a:gridCol>
                <a:gridCol w="2245086">
                  <a:extLst>
                    <a:ext uri="{9D8B030D-6E8A-4147-A177-3AD203B41FA5}">
                      <a16:colId xmlns:a16="http://schemas.microsoft.com/office/drawing/2014/main" val="1858469683"/>
                    </a:ext>
                  </a:extLst>
                </a:gridCol>
                <a:gridCol w="2245086">
                  <a:extLst>
                    <a:ext uri="{9D8B030D-6E8A-4147-A177-3AD203B41FA5}">
                      <a16:colId xmlns:a16="http://schemas.microsoft.com/office/drawing/2014/main" val="1691369365"/>
                    </a:ext>
                  </a:extLst>
                </a:gridCol>
              </a:tblGrid>
              <a:tr h="200280">
                <a:tc>
                  <a:txBody>
                    <a:bodyPr/>
                    <a:lstStyle/>
                    <a:p>
                      <a:pPr rtl="0" fontAlgn="b"/>
                      <a:r>
                        <a:rPr lang="en-US" sz="1300" b="0" dirty="0">
                          <a:effectLst/>
                          <a:latin typeface="Calibri" panose="020F0502020204030204" pitchFamily="34" charset="0"/>
                        </a:rPr>
                        <a:t>----- Define Scope -----</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DDEBF7"/>
                    </a:solidFill>
                  </a:tcPr>
                </a:tc>
                <a:tc>
                  <a:txBody>
                    <a:bodyPr/>
                    <a:lstStyle/>
                    <a:p>
                      <a:pPr rtl="0" fontAlgn="b"/>
                      <a:endParaRPr lang="en-US" sz="1300">
                        <a:effectLst/>
                      </a:endParaRP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endParaRPr lang="en-US" sz="1300">
                        <a:effectLst/>
                      </a:endParaRP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226959789"/>
                  </a:ext>
                </a:extLst>
              </a:tr>
              <a:tr h="200280">
                <a:tc>
                  <a:txBody>
                    <a:bodyPr/>
                    <a:lstStyle/>
                    <a:p>
                      <a:pPr rtl="0" fontAlgn="b"/>
                      <a:r>
                        <a:rPr lang="en-US" sz="1300" b="0" dirty="0">
                          <a:effectLst/>
                          <a:latin typeface="Calibri" panose="020F0502020204030204" pitchFamily="34" charset="0"/>
                        </a:rPr>
                        <a:t>Kick Off Meetings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Jan 01</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Jan 03</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585542709"/>
                  </a:ext>
                </a:extLst>
              </a:tr>
              <a:tr h="200280">
                <a:tc>
                  <a:txBody>
                    <a:bodyPr/>
                    <a:lstStyle/>
                    <a:p>
                      <a:pPr rtl="0" fontAlgn="b"/>
                      <a:r>
                        <a:rPr lang="en-US" sz="1300" b="0" dirty="0">
                          <a:effectLst/>
                          <a:latin typeface="Calibri" panose="020F0502020204030204" pitchFamily="34" charset="0"/>
                        </a:rPr>
                        <a:t>Define Sectors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Jan 06</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Jan 08</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536094015"/>
                  </a:ext>
                </a:extLst>
              </a:tr>
              <a:tr h="200280">
                <a:tc>
                  <a:txBody>
                    <a:bodyPr/>
                    <a:lstStyle/>
                    <a:p>
                      <a:pPr rtl="0" fontAlgn="b"/>
                      <a:r>
                        <a:rPr lang="en-US" sz="1300" b="0" dirty="0">
                          <a:effectLst/>
                          <a:latin typeface="Calibri" panose="020F0502020204030204" pitchFamily="34" charset="0"/>
                        </a:rPr>
                        <a:t>Outreach Training</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Jan 09</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Jan 20</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4156986288"/>
                  </a:ext>
                </a:extLst>
              </a:tr>
              <a:tr h="200280">
                <a:tc>
                  <a:txBody>
                    <a:bodyPr/>
                    <a:lstStyle/>
                    <a:p>
                      <a:pPr rtl="0" fontAlgn="b"/>
                      <a:r>
                        <a:rPr lang="en-US" sz="1300" b="0">
                          <a:effectLst/>
                          <a:latin typeface="Calibri" panose="020F0502020204030204" pitchFamily="34" charset="0"/>
                        </a:rPr>
                        <a:t>Outreach and Data Collection</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Jan 23</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May 26</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878869583"/>
                  </a:ext>
                </a:extLst>
              </a:tr>
              <a:tr h="200280">
                <a:tc>
                  <a:txBody>
                    <a:bodyPr/>
                    <a:lstStyle/>
                    <a:p>
                      <a:pPr rtl="0" fontAlgn="b"/>
                      <a:r>
                        <a:rPr lang="en-US" sz="1300" b="0">
                          <a:effectLst/>
                          <a:latin typeface="Calibri" panose="020F0502020204030204" pitchFamily="34" charset="0"/>
                        </a:rPr>
                        <a:t>Report and Initial Analysis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Jan 30</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Jun 09</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696921497"/>
                  </a:ext>
                </a:extLst>
              </a:tr>
              <a:tr h="200280">
                <a:tc>
                  <a:txBody>
                    <a:bodyPr/>
                    <a:lstStyle/>
                    <a:p>
                      <a:pPr rtl="0" fontAlgn="b"/>
                      <a:r>
                        <a:rPr lang="en-US" sz="1300" b="0">
                          <a:effectLst/>
                          <a:latin typeface="Calibri" panose="020F0502020204030204" pitchFamily="34" charset="0"/>
                        </a:rPr>
                        <a:t>----- Identify Potential Risks -----</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DDEBF7"/>
                    </a:solidFill>
                  </a:tcPr>
                </a:tc>
                <a:tc>
                  <a:txBody>
                    <a:bodyPr/>
                    <a:lstStyle/>
                    <a:p>
                      <a:pPr rtl="0" fontAlgn="b"/>
                      <a:endParaRPr lang="en-US" sz="1300">
                        <a:effectLst/>
                      </a:endParaRP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endParaRPr lang="en-US" sz="1300">
                        <a:effectLst/>
                      </a:endParaRP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888987670"/>
                  </a:ext>
                </a:extLst>
              </a:tr>
              <a:tr h="200280">
                <a:tc>
                  <a:txBody>
                    <a:bodyPr/>
                    <a:lstStyle/>
                    <a:p>
                      <a:pPr rtl="0" fontAlgn="b"/>
                      <a:r>
                        <a:rPr lang="en-US" sz="1300" b="0" dirty="0">
                          <a:effectLst/>
                          <a:latin typeface="Calibri" panose="020F0502020204030204" pitchFamily="34" charset="0"/>
                        </a:rPr>
                        <a:t>Report Risks from Outreach</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Jun 12</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Jun 16</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464232733"/>
                  </a:ext>
                </a:extLst>
              </a:tr>
              <a:tr h="200280">
                <a:tc>
                  <a:txBody>
                    <a:bodyPr/>
                    <a:lstStyle/>
                    <a:p>
                      <a:pPr rtl="0" fontAlgn="b"/>
                      <a:r>
                        <a:rPr lang="en-US" sz="1300" b="0">
                          <a:effectLst/>
                          <a:latin typeface="Calibri" panose="020F0502020204030204" pitchFamily="34" charset="0"/>
                        </a:rPr>
                        <a:t>Scenario Analysis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Jun 19</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Jun 23</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629057580"/>
                  </a:ext>
                </a:extLst>
              </a:tr>
              <a:tr h="200280">
                <a:tc>
                  <a:txBody>
                    <a:bodyPr/>
                    <a:lstStyle/>
                    <a:p>
                      <a:pPr rtl="0" fontAlgn="b"/>
                      <a:r>
                        <a:rPr lang="en-US" sz="1300" b="0">
                          <a:effectLst/>
                          <a:latin typeface="Calibri" panose="020F0502020204030204" pitchFamily="34" charset="0"/>
                        </a:rPr>
                        <a:t>Compile List of Risks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Jun 26</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Jun 30</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059536403"/>
                  </a:ext>
                </a:extLst>
              </a:tr>
              <a:tr h="200280">
                <a:tc>
                  <a:txBody>
                    <a:bodyPr/>
                    <a:lstStyle/>
                    <a:p>
                      <a:pPr rtl="0" fontAlgn="b"/>
                      <a:r>
                        <a:rPr lang="en-US" sz="1300" b="0">
                          <a:effectLst/>
                          <a:latin typeface="Calibri" panose="020F0502020204030204" pitchFamily="34" charset="0"/>
                        </a:rPr>
                        <a:t>-----Analyze Risks -----</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DDEBF7"/>
                    </a:solidFill>
                  </a:tcPr>
                </a:tc>
                <a:tc>
                  <a:txBody>
                    <a:bodyPr/>
                    <a:lstStyle/>
                    <a:p>
                      <a:pPr rtl="0" fontAlgn="b"/>
                      <a:endParaRPr lang="en-US" sz="1300">
                        <a:effectLst/>
                      </a:endParaRP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endParaRPr lang="en-US" sz="1300">
                        <a:effectLst/>
                      </a:endParaRP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109903064"/>
                  </a:ext>
                </a:extLst>
              </a:tr>
              <a:tr h="376138">
                <a:tc>
                  <a:txBody>
                    <a:bodyPr/>
                    <a:lstStyle/>
                    <a:p>
                      <a:pPr rtl="0" fontAlgn="b"/>
                      <a:r>
                        <a:rPr lang="en-US" sz="1300" dirty="0">
                          <a:effectLst/>
                        </a:rPr>
                        <a:t>Historical Data Collection and Analysis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Jul 03</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Jul 14</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282001524"/>
                  </a:ext>
                </a:extLst>
              </a:tr>
              <a:tr h="200280">
                <a:tc>
                  <a:txBody>
                    <a:bodyPr/>
                    <a:lstStyle/>
                    <a:p>
                      <a:pPr rtl="0" fontAlgn="b"/>
                      <a:r>
                        <a:rPr lang="en-US" sz="1300">
                          <a:effectLst/>
                        </a:rPr>
                        <a:t>Expert Elicitation</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Jul 17</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Jul 21</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693026384"/>
                  </a:ext>
                </a:extLst>
              </a:tr>
              <a:tr h="200280">
                <a:tc>
                  <a:txBody>
                    <a:bodyPr/>
                    <a:lstStyle/>
                    <a:p>
                      <a:pPr rtl="0" fontAlgn="b"/>
                      <a:r>
                        <a:rPr lang="en-US" sz="1300">
                          <a:effectLst/>
                        </a:rPr>
                        <a:t>Rank Risks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Jul 24</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Jul 28</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68427843"/>
                  </a:ext>
                </a:extLst>
              </a:tr>
              <a:tr h="257034">
                <a:tc>
                  <a:txBody>
                    <a:bodyPr/>
                    <a:lstStyle/>
                    <a:p>
                      <a:pPr rtl="0" fontAlgn="b"/>
                      <a:r>
                        <a:rPr lang="en-US" sz="1300" b="0">
                          <a:effectLst/>
                          <a:latin typeface="Calibri" panose="020F0502020204030204" pitchFamily="34" charset="0"/>
                        </a:rPr>
                        <a:t>-----Risk Management Strategies -----</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DDEBF7"/>
                    </a:solidFill>
                  </a:tcPr>
                </a:tc>
                <a:tc>
                  <a:txBody>
                    <a:bodyPr/>
                    <a:lstStyle/>
                    <a:p>
                      <a:pPr rtl="0" fontAlgn="b"/>
                      <a:endParaRPr lang="en-US" sz="1300">
                        <a:effectLst/>
                      </a:endParaRP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endParaRPr lang="en-US" sz="1300">
                        <a:effectLst/>
                      </a:endParaRP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161550853"/>
                  </a:ext>
                </a:extLst>
              </a:tr>
              <a:tr h="376138">
                <a:tc>
                  <a:txBody>
                    <a:bodyPr/>
                    <a:lstStyle/>
                    <a:p>
                      <a:pPr rtl="0" fontAlgn="b"/>
                      <a:r>
                        <a:rPr lang="en-US" sz="1300">
                          <a:effectLst/>
                        </a:rPr>
                        <a:t>Accept, Avoid, Control Transfer</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dirty="0">
                          <a:effectLst/>
                        </a:rPr>
                        <a:t>Jul 31</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Aug 11</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618232196"/>
                  </a:ext>
                </a:extLst>
              </a:tr>
              <a:tr h="376138">
                <a:tc>
                  <a:txBody>
                    <a:bodyPr/>
                    <a:lstStyle/>
                    <a:p>
                      <a:pPr rtl="0" fontAlgn="b"/>
                      <a:r>
                        <a:rPr lang="en-US" sz="1300" dirty="0">
                          <a:effectLst/>
                        </a:rPr>
                        <a:t>Control, Transfer Strategies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dirty="0">
                          <a:effectLst/>
                        </a:rPr>
                        <a:t>Aug 14</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Sep 15</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685150905"/>
                  </a:ext>
                </a:extLst>
              </a:tr>
              <a:tr h="200280">
                <a:tc>
                  <a:txBody>
                    <a:bodyPr/>
                    <a:lstStyle/>
                    <a:p>
                      <a:pPr rtl="0" fontAlgn="b"/>
                      <a:r>
                        <a:rPr lang="en-US" sz="1300">
                          <a:effectLst/>
                        </a:rPr>
                        <a:t>Evaluate Strategies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dirty="0">
                          <a:effectLst/>
                        </a:rPr>
                        <a:t>Aug 21</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Sep 22</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93817098"/>
                  </a:ext>
                </a:extLst>
              </a:tr>
              <a:tr h="200280">
                <a:tc>
                  <a:txBody>
                    <a:bodyPr/>
                    <a:lstStyle/>
                    <a:p>
                      <a:pPr rtl="0" fontAlgn="b"/>
                      <a:r>
                        <a:rPr lang="en-US" sz="1300" b="0">
                          <a:effectLst/>
                          <a:latin typeface="Calibri" panose="020F0502020204030204" pitchFamily="34" charset="0"/>
                        </a:rPr>
                        <a:t>-----Evaluate and Monitor -----</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DDEBF7"/>
                    </a:solidFill>
                  </a:tcPr>
                </a:tc>
                <a:tc>
                  <a:txBody>
                    <a:bodyPr/>
                    <a:lstStyle/>
                    <a:p>
                      <a:pPr rtl="0" fontAlgn="b"/>
                      <a:endParaRPr lang="en-US" sz="1300">
                        <a:effectLst/>
                      </a:endParaRP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rtl="0" fontAlgn="b"/>
                      <a:endParaRPr lang="en-US" sz="1300">
                        <a:effectLst/>
                      </a:endParaRP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562581678"/>
                  </a:ext>
                </a:extLst>
              </a:tr>
              <a:tr h="200280">
                <a:tc>
                  <a:txBody>
                    <a:bodyPr/>
                    <a:lstStyle/>
                    <a:p>
                      <a:pPr rtl="0" fontAlgn="b"/>
                      <a:r>
                        <a:rPr lang="en-US" sz="1300">
                          <a:effectLst/>
                        </a:rPr>
                        <a:t>Pilot Implementation</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Oct 02</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dirty="0">
                          <a:effectLst/>
                        </a:rPr>
                        <a:t>Nov 17</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848703907"/>
                  </a:ext>
                </a:extLst>
              </a:tr>
              <a:tr h="200280">
                <a:tc>
                  <a:txBody>
                    <a:bodyPr/>
                    <a:lstStyle/>
                    <a:p>
                      <a:pPr rtl="0" fontAlgn="b"/>
                      <a:r>
                        <a:rPr lang="en-US" sz="1300">
                          <a:effectLst/>
                        </a:rPr>
                        <a:t>Evaluate Effectiveness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Oct 9</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dirty="0">
                          <a:effectLst/>
                        </a:rPr>
                        <a:t>Dec 15</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984998790"/>
                  </a:ext>
                </a:extLst>
              </a:tr>
              <a:tr h="200280">
                <a:tc>
                  <a:txBody>
                    <a:bodyPr/>
                    <a:lstStyle/>
                    <a:p>
                      <a:pPr rtl="0" fontAlgn="b"/>
                      <a:r>
                        <a:rPr lang="en-US" sz="1300">
                          <a:effectLst/>
                        </a:rPr>
                        <a:t>Report Findings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Dec 18</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dirty="0">
                          <a:effectLst/>
                        </a:rPr>
                        <a:t>Dec 22</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785689096"/>
                  </a:ext>
                </a:extLst>
              </a:tr>
              <a:tr h="200280">
                <a:tc>
                  <a:txBody>
                    <a:bodyPr/>
                    <a:lstStyle/>
                    <a:p>
                      <a:pPr rtl="0" fontAlgn="b"/>
                      <a:r>
                        <a:rPr lang="en-US" sz="1300">
                          <a:effectLst/>
                        </a:rPr>
                        <a:t>Alter Strategies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Jan 08</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dirty="0">
                          <a:effectLst/>
                        </a:rPr>
                        <a:t>Jan 26</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794538048"/>
                  </a:ext>
                </a:extLst>
              </a:tr>
              <a:tr h="200280">
                <a:tc>
                  <a:txBody>
                    <a:bodyPr/>
                    <a:lstStyle/>
                    <a:p>
                      <a:pPr rtl="0" fontAlgn="b"/>
                      <a:r>
                        <a:rPr lang="en-US" sz="1300" dirty="0">
                          <a:effectLst/>
                        </a:rPr>
                        <a:t>Implement Strategies</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Jan 29</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dirty="0">
                          <a:effectLst/>
                        </a:rPr>
                        <a:t>Feb 27</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683379520"/>
                  </a:ext>
                </a:extLst>
              </a:tr>
              <a:tr h="200280">
                <a:tc>
                  <a:txBody>
                    <a:bodyPr/>
                    <a:lstStyle/>
                    <a:p>
                      <a:pPr rtl="0" fontAlgn="b"/>
                      <a:r>
                        <a:rPr lang="en-US" sz="1300">
                          <a:effectLst/>
                        </a:rPr>
                        <a:t>Final Report</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a:effectLst/>
                        </a:rPr>
                        <a:t>Mar 4</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r" rtl="0" fontAlgn="b"/>
                      <a:r>
                        <a:rPr lang="en-US" sz="1300" dirty="0">
                          <a:effectLst/>
                        </a:rPr>
                        <a:t>Apr 4</a:t>
                      </a:r>
                    </a:p>
                  </a:txBody>
                  <a:tcPr marL="14402" marR="14402" marT="9601" marB="9601"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210686477"/>
                  </a:ext>
                </a:extLst>
              </a:tr>
            </a:tbl>
          </a:graphicData>
        </a:graphic>
      </p:graphicFrame>
    </p:spTree>
    <p:extLst>
      <p:ext uri="{BB962C8B-B14F-4D97-AF65-F5344CB8AC3E}">
        <p14:creationId xmlns:p14="http://schemas.microsoft.com/office/powerpoint/2010/main" val="27714353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482AB-AA13-845C-79B8-EA44CAC70CD2}"/>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229A18E8-304D-F334-794F-5B9CD1C05CBC}"/>
              </a:ext>
            </a:extLst>
          </p:cNvPr>
          <p:cNvSpPr>
            <a:spLocks noGrp="1"/>
          </p:cNvSpPr>
          <p:nvPr>
            <p:ph idx="1"/>
          </p:nvPr>
        </p:nvSpPr>
        <p:spPr/>
        <p:txBody>
          <a:bodyPr>
            <a:normAutofit fontScale="47500" lnSpcReduction="20000"/>
          </a:bodyPr>
          <a:lstStyle/>
          <a:p>
            <a:r>
              <a:rPr lang="en-US" dirty="0"/>
              <a:t>Rao, BT; Thakur, JS. Vulnerability Assessment in Slums of Union Territory, Chandigarh. Indian Journal of Community Medicine 32(3):p 189-191, Jul–Sep 2007. | DOI: 10.4103/0970-0218.36824 </a:t>
            </a:r>
          </a:p>
          <a:p>
            <a:r>
              <a:rPr lang="en-US" b="0" i="0" dirty="0">
                <a:solidFill>
                  <a:srgbClr val="212121"/>
                </a:solidFill>
                <a:effectLst/>
              </a:rPr>
              <a:t>Pal RK, Naik G, Rathore V, </a:t>
            </a:r>
            <a:r>
              <a:rPr lang="en-US" b="0" i="0" dirty="0" err="1">
                <a:solidFill>
                  <a:srgbClr val="212121"/>
                </a:solidFill>
                <a:effectLst/>
              </a:rPr>
              <a:t>Sahu</a:t>
            </a:r>
            <a:r>
              <a:rPr lang="en-US" b="0" i="0" dirty="0">
                <a:solidFill>
                  <a:srgbClr val="212121"/>
                </a:solidFill>
                <a:effectLst/>
              </a:rPr>
              <a:t> KK, Kumar R. Comparison between two different successful approaches to COVID-19 pandemic in India (Dharavi versus Kerala). J Family Med Prim Care. 2020 Dec 31;9(12):5827-5832. </a:t>
            </a:r>
            <a:r>
              <a:rPr lang="en-US" b="0" i="0" dirty="0" err="1">
                <a:solidFill>
                  <a:srgbClr val="212121"/>
                </a:solidFill>
                <a:effectLst/>
              </a:rPr>
              <a:t>doi</a:t>
            </a:r>
            <a:r>
              <a:rPr lang="en-US" b="0" i="0" dirty="0">
                <a:solidFill>
                  <a:srgbClr val="212121"/>
                </a:solidFill>
                <a:effectLst/>
              </a:rPr>
              <a:t>: 10.4103/jfmpc.jfmpc_1860_20. PMID: 33681002; PMCID: PMC7928144.</a:t>
            </a:r>
          </a:p>
          <a:p>
            <a:r>
              <a:rPr lang="en-US" b="0" i="0" dirty="0">
                <a:effectLst/>
              </a:rPr>
              <a:t>Tyagi, P. (2020). FLOOD RISK, COASTAL MEGACITIES, AND URBAN POOR: ASSESSING THE FUTURE URBAN FLOOD RISK IN THE H/E WARD OF MUMBAI.</a:t>
            </a:r>
            <a:r>
              <a:rPr lang="en-US" b="0" i="1" dirty="0">
                <a:effectLst/>
              </a:rPr>
              <a:t> Journal of Urban and Environmental Engineering, 14</a:t>
            </a:r>
            <a:r>
              <a:rPr lang="en-US" b="0" i="0" dirty="0">
                <a:effectLst/>
              </a:rPr>
              <a:t>(2), 191-203. </a:t>
            </a:r>
            <a:r>
              <a:rPr lang="en-US" b="0" i="0" dirty="0" err="1">
                <a:effectLst/>
              </a:rPr>
              <a:t>doi:https</a:t>
            </a:r>
            <a:r>
              <a:rPr lang="en-US" b="0" i="0" dirty="0">
                <a:effectLst/>
              </a:rPr>
              <a:t>://</a:t>
            </a:r>
            <a:r>
              <a:rPr lang="en-US" b="0" i="0" dirty="0" err="1">
                <a:effectLst/>
              </a:rPr>
              <a:t>doi.org</a:t>
            </a:r>
            <a:r>
              <a:rPr lang="en-US" b="0" i="0" dirty="0">
                <a:effectLst/>
              </a:rPr>
              <a:t>/10.4090/juee.2020.v14n2.192203</a:t>
            </a:r>
          </a:p>
          <a:p>
            <a:r>
              <a:rPr lang="en-US" b="0" i="0" dirty="0">
                <a:solidFill>
                  <a:srgbClr val="222222"/>
                </a:solidFill>
                <a:effectLst/>
              </a:rPr>
              <a:t>Samaddar, S., Choi, J., </a:t>
            </a:r>
            <a:r>
              <a:rPr lang="en-US" b="0" i="0" dirty="0" err="1">
                <a:solidFill>
                  <a:srgbClr val="222222"/>
                </a:solidFill>
                <a:effectLst/>
              </a:rPr>
              <a:t>Misra</a:t>
            </a:r>
            <a:r>
              <a:rPr lang="en-US" b="0" i="0" dirty="0">
                <a:solidFill>
                  <a:srgbClr val="222222"/>
                </a:solidFill>
                <a:effectLst/>
              </a:rPr>
              <a:t>, B.A. </a:t>
            </a:r>
            <a:r>
              <a:rPr lang="en-US" b="0" i="1" dirty="0">
                <a:solidFill>
                  <a:srgbClr val="222222"/>
                </a:solidFill>
                <a:effectLst/>
              </a:rPr>
              <a:t>et al.</a:t>
            </a:r>
            <a:r>
              <a:rPr lang="en-US" b="0" i="0" dirty="0">
                <a:solidFill>
                  <a:srgbClr val="222222"/>
                </a:solidFill>
                <a:effectLst/>
              </a:rPr>
              <a:t> Insights on social learning and collaborative action plan development for disaster risk reduction: practicing </a:t>
            </a:r>
            <a:r>
              <a:rPr lang="en-US" b="0" i="0" dirty="0" err="1">
                <a:solidFill>
                  <a:srgbClr val="222222"/>
                </a:solidFill>
                <a:effectLst/>
              </a:rPr>
              <a:t>Yonmenkaigi</a:t>
            </a:r>
            <a:r>
              <a:rPr lang="en-US" b="0" i="0" dirty="0">
                <a:solidFill>
                  <a:srgbClr val="222222"/>
                </a:solidFill>
                <a:effectLst/>
              </a:rPr>
              <a:t> System Method (YSM) in flood-prone Mumbai. </a:t>
            </a:r>
            <a:r>
              <a:rPr lang="en-US" b="0" i="1" dirty="0">
                <a:solidFill>
                  <a:srgbClr val="222222"/>
                </a:solidFill>
                <a:effectLst/>
              </a:rPr>
              <a:t>Nat Hazards</a:t>
            </a:r>
            <a:r>
              <a:rPr lang="en-US" b="0" i="0" dirty="0">
                <a:solidFill>
                  <a:srgbClr val="222222"/>
                </a:solidFill>
                <a:effectLst/>
              </a:rPr>
              <a:t> </a:t>
            </a:r>
            <a:r>
              <a:rPr lang="en-US" b="1" i="0" dirty="0">
                <a:solidFill>
                  <a:srgbClr val="222222"/>
                </a:solidFill>
                <a:effectLst/>
              </a:rPr>
              <a:t>75</a:t>
            </a:r>
            <a:r>
              <a:rPr lang="en-US" b="0" i="0" dirty="0">
                <a:solidFill>
                  <a:srgbClr val="222222"/>
                </a:solidFill>
                <a:effectLst/>
              </a:rPr>
              <a:t>, 1531–1554 (2015). </a:t>
            </a:r>
            <a:r>
              <a:rPr lang="en-US" b="0" i="0" dirty="0">
                <a:solidFill>
                  <a:srgbClr val="222222"/>
                </a:solidFill>
                <a:effectLst/>
                <a:hlinkClick r:id="rId2"/>
              </a:rPr>
              <a:t>https://doi.org/10.1007/s11069-014-1380-4</a:t>
            </a:r>
            <a:endParaRPr lang="en-US" b="0" i="0" dirty="0">
              <a:solidFill>
                <a:srgbClr val="222222"/>
              </a:solidFill>
              <a:effectLst/>
            </a:endParaRPr>
          </a:p>
          <a:p>
            <a:r>
              <a:rPr lang="en-US" b="0" i="0" dirty="0">
                <a:solidFill>
                  <a:srgbClr val="222222"/>
                </a:solidFill>
                <a:effectLst/>
              </a:rPr>
              <a:t>Samaddar, S., Si, H., Jiang, X. </a:t>
            </a:r>
            <a:r>
              <a:rPr lang="en-US" b="0" i="1" dirty="0">
                <a:solidFill>
                  <a:srgbClr val="222222"/>
                </a:solidFill>
                <a:effectLst/>
              </a:rPr>
              <a:t>et al.</a:t>
            </a:r>
            <a:r>
              <a:rPr lang="en-US" b="0" i="0" dirty="0">
                <a:solidFill>
                  <a:srgbClr val="222222"/>
                </a:solidFill>
                <a:effectLst/>
              </a:rPr>
              <a:t> How Participatory is Participatory Flood Risk Mapping? Voices from the Flood Prone Dharavi Slum in Mumbai. </a:t>
            </a:r>
            <a:r>
              <a:rPr lang="en-US" b="0" i="1" dirty="0">
                <a:solidFill>
                  <a:srgbClr val="222222"/>
                </a:solidFill>
                <a:effectLst/>
              </a:rPr>
              <a:t>Int J Disaster Risk Sci</a:t>
            </a:r>
            <a:r>
              <a:rPr lang="en-US" b="0" i="0" dirty="0">
                <a:solidFill>
                  <a:srgbClr val="222222"/>
                </a:solidFill>
                <a:effectLst/>
              </a:rPr>
              <a:t> </a:t>
            </a:r>
            <a:r>
              <a:rPr lang="en-US" b="1" i="0" dirty="0">
                <a:solidFill>
                  <a:srgbClr val="222222"/>
                </a:solidFill>
                <a:effectLst/>
              </a:rPr>
              <a:t>13</a:t>
            </a:r>
            <a:r>
              <a:rPr lang="en-US" b="0" i="0" dirty="0">
                <a:solidFill>
                  <a:srgbClr val="222222"/>
                </a:solidFill>
                <a:effectLst/>
              </a:rPr>
              <a:t>, 230–248 (2022). </a:t>
            </a:r>
            <a:r>
              <a:rPr lang="en-US" b="0" i="0" dirty="0">
                <a:solidFill>
                  <a:srgbClr val="222222"/>
                </a:solidFill>
                <a:effectLst/>
                <a:hlinkClick r:id="rId3"/>
              </a:rPr>
              <a:t>https://doi.org/10.1007/s13753-022-00406-5</a:t>
            </a:r>
            <a:endParaRPr lang="en-US" b="0" i="0" dirty="0">
              <a:solidFill>
                <a:srgbClr val="222222"/>
              </a:solidFill>
              <a:effectLst/>
            </a:endParaRPr>
          </a:p>
          <a:p>
            <a:r>
              <a:rPr lang="en-US" dirty="0" err="1"/>
              <a:t>Rodanthi</a:t>
            </a:r>
            <a:r>
              <a:rPr lang="en-US" dirty="0"/>
              <a:t> T. (1989), “Beyond the stereotype of slums; how poor people find accommodation in Third World cities”, Environment and Urbanization, Vol. 1, No 2, available at http://</a:t>
            </a:r>
            <a:r>
              <a:rPr lang="en-US" dirty="0" err="1"/>
              <a:t>eau.sagepub.com</a:t>
            </a:r>
            <a:r>
              <a:rPr lang="en-US" dirty="0"/>
              <a:t>/content/1/2.toc. Routledge, Abingdon and New York</a:t>
            </a:r>
          </a:p>
          <a:p>
            <a:r>
              <a:rPr lang="en-US" b="0" i="0" dirty="0">
                <a:solidFill>
                  <a:srgbClr val="333333"/>
                </a:solidFill>
                <a:effectLst/>
              </a:rPr>
              <a:t>Samaddar, S., </a:t>
            </a:r>
            <a:r>
              <a:rPr lang="en-US" b="0" i="0" dirty="0" err="1">
                <a:solidFill>
                  <a:srgbClr val="333333"/>
                </a:solidFill>
                <a:effectLst/>
              </a:rPr>
              <a:t>Tatano</a:t>
            </a:r>
            <a:r>
              <a:rPr lang="en-US" b="0" i="0" dirty="0">
                <a:solidFill>
                  <a:srgbClr val="333333"/>
                </a:solidFill>
                <a:effectLst/>
              </a:rPr>
              <a:t>, H., </a:t>
            </a:r>
            <a:r>
              <a:rPr lang="en-US" b="0" i="0" dirty="0" err="1">
                <a:solidFill>
                  <a:srgbClr val="333333"/>
                </a:solidFill>
                <a:effectLst/>
              </a:rPr>
              <a:t>Pasupuleti</a:t>
            </a:r>
            <a:r>
              <a:rPr lang="en-US" b="0" i="0" dirty="0">
                <a:solidFill>
                  <a:srgbClr val="333333"/>
                </a:solidFill>
                <a:effectLst/>
              </a:rPr>
              <a:t>, R.S. (2021). Evaluating the Success of Participatory Flood Risk Mapping—A Case Study from Dharavi, Mumbai. In: </a:t>
            </a:r>
            <a:r>
              <a:rPr lang="en-US" b="0" i="0" dirty="0" err="1">
                <a:solidFill>
                  <a:srgbClr val="333333"/>
                </a:solidFill>
                <a:effectLst/>
              </a:rPr>
              <a:t>Tatano</a:t>
            </a:r>
            <a:r>
              <a:rPr lang="en-US" b="0" i="0" dirty="0">
                <a:solidFill>
                  <a:srgbClr val="333333"/>
                </a:solidFill>
                <a:effectLst/>
              </a:rPr>
              <a:t>, H., Collins, A. (eds) Proceedings of the 3rd Global Summit of Research Institutes for Disaster Risk Reduction. GSRIDRR 2017. Disaster and Risk Research: GADRI Book Series. Springer, Singapore. </a:t>
            </a:r>
            <a:r>
              <a:rPr lang="en-US" b="0" i="0" dirty="0">
                <a:solidFill>
                  <a:srgbClr val="333333"/>
                </a:solidFill>
                <a:effectLst/>
                <a:hlinkClick r:id="rId4"/>
              </a:rPr>
              <a:t>https://doi.org/10.1007/978-981-15-8662-0_10</a:t>
            </a:r>
            <a:endParaRPr lang="en-US" b="0" i="0" dirty="0">
              <a:solidFill>
                <a:srgbClr val="333333"/>
              </a:solidFill>
              <a:effectLst/>
            </a:endParaRPr>
          </a:p>
          <a:p>
            <a:r>
              <a:rPr lang="en-US" b="0" i="0" dirty="0">
                <a:solidFill>
                  <a:srgbClr val="212121"/>
                </a:solidFill>
                <a:effectLst/>
                <a:latin typeface="Roboto" panose="02000000000000000000" pitchFamily="2" charset="0"/>
              </a:rPr>
              <a:t>Kaushal J, Mahajan P. Asia's largest urban slum-Dharavi: A global model for management of COVID-19. Cities. 2021 Apr;111:103097. </a:t>
            </a:r>
            <a:r>
              <a:rPr lang="en-US" b="0" i="0" dirty="0" err="1">
                <a:solidFill>
                  <a:srgbClr val="212121"/>
                </a:solidFill>
                <a:effectLst/>
                <a:latin typeface="Roboto" panose="02000000000000000000" pitchFamily="2" charset="0"/>
              </a:rPr>
              <a:t>doi</a:t>
            </a:r>
            <a:r>
              <a:rPr lang="en-US" b="0" i="0" dirty="0">
                <a:solidFill>
                  <a:srgbClr val="212121"/>
                </a:solidFill>
                <a:effectLst/>
                <a:latin typeface="Roboto" panose="02000000000000000000" pitchFamily="2" charset="0"/>
              </a:rPr>
              <a:t>: 10.1016/j.cities.2020.103097. </a:t>
            </a:r>
            <a:r>
              <a:rPr lang="en-US" b="0" i="0" dirty="0" err="1">
                <a:solidFill>
                  <a:srgbClr val="212121"/>
                </a:solidFill>
                <a:effectLst/>
                <a:latin typeface="Roboto" panose="02000000000000000000" pitchFamily="2" charset="0"/>
              </a:rPr>
              <a:t>Epub</a:t>
            </a:r>
            <a:r>
              <a:rPr lang="en-US" b="0" i="0" dirty="0">
                <a:solidFill>
                  <a:srgbClr val="212121"/>
                </a:solidFill>
                <a:effectLst/>
                <a:latin typeface="Roboto" panose="02000000000000000000" pitchFamily="2" charset="0"/>
              </a:rPr>
              <a:t> 2021 Jan 12. PMID: 33519012; PMCID: PMC7832248.</a:t>
            </a:r>
            <a:endParaRPr lang="en-US" dirty="0">
              <a:solidFill>
                <a:srgbClr val="333333"/>
              </a:solidFill>
              <a:latin typeface="Roboto" panose="02000000000000000000" pitchFamily="2" charset="0"/>
            </a:endParaRPr>
          </a:p>
          <a:p>
            <a:r>
              <a:rPr lang="en-US" b="0" i="0" dirty="0">
                <a:solidFill>
                  <a:srgbClr val="212121"/>
                </a:solidFill>
                <a:effectLst/>
                <a:latin typeface="Roboto" panose="02000000000000000000" pitchFamily="2" charset="0"/>
              </a:rPr>
              <a:t>Hu J, </a:t>
            </a:r>
            <a:r>
              <a:rPr lang="en-US" b="0" i="0" dirty="0" err="1">
                <a:solidFill>
                  <a:srgbClr val="212121"/>
                </a:solidFill>
                <a:effectLst/>
                <a:latin typeface="Roboto" panose="02000000000000000000" pitchFamily="2" charset="0"/>
              </a:rPr>
              <a:t>Xie</a:t>
            </a:r>
            <a:r>
              <a:rPr lang="en-US" b="0" i="0" dirty="0">
                <a:solidFill>
                  <a:srgbClr val="212121"/>
                </a:solidFill>
                <a:effectLst/>
                <a:latin typeface="Roboto" panose="02000000000000000000" pitchFamily="2" charset="0"/>
              </a:rPr>
              <a:t> X, Shu X, Shen S, Ni X, Zhang L. Fire Risk Assessments of Informal Settlements Based on Fire Risk Index and Bayesian Network. Int J Environ Res Public Health. 2022 Nov 25;19(23):15689. </a:t>
            </a:r>
            <a:r>
              <a:rPr lang="en-US" b="0" i="0" dirty="0" err="1">
                <a:solidFill>
                  <a:srgbClr val="212121"/>
                </a:solidFill>
                <a:effectLst/>
                <a:latin typeface="Roboto" panose="02000000000000000000" pitchFamily="2" charset="0"/>
              </a:rPr>
              <a:t>doi</a:t>
            </a:r>
            <a:r>
              <a:rPr lang="en-US" b="0" i="0" dirty="0">
                <a:solidFill>
                  <a:srgbClr val="212121"/>
                </a:solidFill>
                <a:effectLst/>
                <a:latin typeface="Roboto" panose="02000000000000000000" pitchFamily="2" charset="0"/>
              </a:rPr>
              <a:t>: 10.3390/ijerph192315689. PMID: 36497763; PMCID: PMC9735542.</a:t>
            </a:r>
            <a:endParaRPr lang="en-US" dirty="0"/>
          </a:p>
        </p:txBody>
      </p:sp>
    </p:spTree>
    <p:extLst>
      <p:ext uri="{BB962C8B-B14F-4D97-AF65-F5344CB8AC3E}">
        <p14:creationId xmlns:p14="http://schemas.microsoft.com/office/powerpoint/2010/main" val="12737659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319" name="Rectangle 1331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5F1538-CE21-B919-C6BE-B1866DC9E23D}"/>
              </a:ext>
            </a:extLst>
          </p:cNvPr>
          <p:cNvSpPr>
            <a:spLocks noGrp="1"/>
          </p:cNvSpPr>
          <p:nvPr>
            <p:ph type="title"/>
          </p:nvPr>
        </p:nvSpPr>
        <p:spPr>
          <a:xfrm>
            <a:off x="640080" y="325369"/>
            <a:ext cx="4368602" cy="1956841"/>
          </a:xfrm>
        </p:spPr>
        <p:txBody>
          <a:bodyPr anchor="b">
            <a:normAutofit/>
          </a:bodyPr>
          <a:lstStyle/>
          <a:p>
            <a:r>
              <a:rPr lang="en-US" sz="5400" dirty="0"/>
              <a:t>The Process</a:t>
            </a:r>
          </a:p>
        </p:txBody>
      </p:sp>
      <p:sp>
        <p:nvSpPr>
          <p:cNvPr id="1332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14" name="Picture 2" descr="Adani Signs Vital Joint Venture For Dharavi Redevelopment Project">
            <a:extLst>
              <a:ext uri="{FF2B5EF4-FFF2-40B4-BE49-F238E27FC236}">
                <a16:creationId xmlns:a16="http://schemas.microsoft.com/office/drawing/2014/main" id="{530A1E17-1FBE-10AF-9F65-9C6645DC99B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587" r="1995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graphicFrame>
        <p:nvGraphicFramePr>
          <p:cNvPr id="5" name="Content Placeholder 4">
            <a:extLst>
              <a:ext uri="{FF2B5EF4-FFF2-40B4-BE49-F238E27FC236}">
                <a16:creationId xmlns:a16="http://schemas.microsoft.com/office/drawing/2014/main" id="{12D18B9B-0FC3-A17A-6799-7B9605E4D7A7}"/>
              </a:ext>
            </a:extLst>
          </p:cNvPr>
          <p:cNvGraphicFramePr>
            <a:graphicFrameLocks noGrp="1"/>
          </p:cNvGraphicFramePr>
          <p:nvPr>
            <p:ph idx="1"/>
            <p:extLst>
              <p:ext uri="{D42A27DB-BD31-4B8C-83A1-F6EECF244321}">
                <p14:modId xmlns:p14="http://schemas.microsoft.com/office/powerpoint/2010/main" val="2780790919"/>
              </p:ext>
            </p:extLst>
          </p:nvPr>
        </p:nvGraphicFramePr>
        <p:xfrm>
          <a:off x="640080" y="2660146"/>
          <a:ext cx="4243589" cy="40332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2763571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4">
            <a:extLst>
              <a:ext uri="{FF2B5EF4-FFF2-40B4-BE49-F238E27FC236}">
                <a16:creationId xmlns:a16="http://schemas.microsoft.com/office/drawing/2014/main" id="{397E2A3D-D171-4D33-87C9-D10D7A57E1AD}"/>
              </a:ext>
            </a:extLst>
          </p:cNvPr>
          <p:cNvGraphicFramePr>
            <a:graphicFrameLocks noGrp="1"/>
          </p:cNvGraphicFramePr>
          <p:nvPr>
            <p:ph idx="1"/>
            <p:extLst>
              <p:ext uri="{D42A27DB-BD31-4B8C-83A1-F6EECF244321}">
                <p14:modId xmlns:p14="http://schemas.microsoft.com/office/powerpoint/2010/main" val="1559202816"/>
              </p:ext>
            </p:extLst>
          </p:nvPr>
        </p:nvGraphicFramePr>
        <p:xfrm>
          <a:off x="594360" y="785626"/>
          <a:ext cx="10847070" cy="40332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47652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2FA3A-F956-EC74-D379-F9F91511EC36}"/>
              </a:ext>
            </a:extLst>
          </p:cNvPr>
          <p:cNvSpPr>
            <a:spLocks noGrp="1"/>
          </p:cNvSpPr>
          <p:nvPr>
            <p:ph type="title"/>
          </p:nvPr>
        </p:nvSpPr>
        <p:spPr/>
        <p:txBody>
          <a:bodyPr/>
          <a:lstStyle/>
          <a:p>
            <a:r>
              <a:rPr lang="en-US" dirty="0"/>
              <a:t>Scope</a:t>
            </a:r>
          </a:p>
        </p:txBody>
      </p:sp>
      <p:pic>
        <p:nvPicPr>
          <p:cNvPr id="4" name="Picture 3">
            <a:extLst>
              <a:ext uri="{FF2B5EF4-FFF2-40B4-BE49-F238E27FC236}">
                <a16:creationId xmlns:a16="http://schemas.microsoft.com/office/drawing/2014/main" id="{89E87B7D-80FA-E384-E13E-433CBFB20465}"/>
              </a:ext>
            </a:extLst>
          </p:cNvPr>
          <p:cNvPicPr>
            <a:picLocks noChangeAspect="1"/>
          </p:cNvPicPr>
          <p:nvPr/>
        </p:nvPicPr>
        <p:blipFill>
          <a:blip r:embed="rId2"/>
          <a:stretch>
            <a:fillRect/>
          </a:stretch>
        </p:blipFill>
        <p:spPr>
          <a:xfrm>
            <a:off x="4367594" y="1825625"/>
            <a:ext cx="7772400" cy="3855600"/>
          </a:xfrm>
          <a:prstGeom prst="rect">
            <a:avLst/>
          </a:prstGeom>
        </p:spPr>
      </p:pic>
      <p:pic>
        <p:nvPicPr>
          <p:cNvPr id="1026" name="Picture 2">
            <a:extLst>
              <a:ext uri="{FF2B5EF4-FFF2-40B4-BE49-F238E27FC236}">
                <a16:creationId xmlns:a16="http://schemas.microsoft.com/office/drawing/2014/main" id="{FC1AD252-D853-59B7-059D-DB4D50421951}"/>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6256" y="1825625"/>
            <a:ext cx="4351338"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3003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2FA3A-F956-EC74-D379-F9F91511EC36}"/>
              </a:ext>
            </a:extLst>
          </p:cNvPr>
          <p:cNvSpPr>
            <a:spLocks noGrp="1"/>
          </p:cNvSpPr>
          <p:nvPr>
            <p:ph type="title"/>
          </p:nvPr>
        </p:nvSpPr>
        <p:spPr/>
        <p:txBody>
          <a:bodyPr/>
          <a:lstStyle/>
          <a:p>
            <a:r>
              <a:rPr lang="en-US" dirty="0"/>
              <a:t>Scope</a:t>
            </a:r>
          </a:p>
        </p:txBody>
      </p:sp>
      <p:sp>
        <p:nvSpPr>
          <p:cNvPr id="3" name="Content Placeholder 2">
            <a:extLst>
              <a:ext uri="{FF2B5EF4-FFF2-40B4-BE49-F238E27FC236}">
                <a16:creationId xmlns:a16="http://schemas.microsoft.com/office/drawing/2014/main" id="{8B705F66-CD91-D7AD-7C1D-43F259F15F09}"/>
              </a:ext>
            </a:extLst>
          </p:cNvPr>
          <p:cNvSpPr>
            <a:spLocks noGrp="1"/>
          </p:cNvSpPr>
          <p:nvPr>
            <p:ph idx="1"/>
          </p:nvPr>
        </p:nvSpPr>
        <p:spPr/>
        <p:txBody>
          <a:bodyPr/>
          <a:lstStyle/>
          <a:p>
            <a:r>
              <a:rPr lang="en-US" dirty="0"/>
              <a:t>Kick Off Meeting</a:t>
            </a:r>
          </a:p>
          <a:p>
            <a:r>
              <a:rPr lang="en-US" dirty="0"/>
              <a:t>Divide Dharavi into sectors – Dharavi Constituency Assembly Workers</a:t>
            </a:r>
          </a:p>
          <a:p>
            <a:r>
              <a:rPr lang="en-US" dirty="0"/>
              <a:t>Pair up a Social Scientist and Community Outreach worker</a:t>
            </a:r>
          </a:p>
          <a:p>
            <a:r>
              <a:rPr lang="en-US" dirty="0"/>
              <a:t>Reach out to at least 5 varied households in each sector</a:t>
            </a:r>
          </a:p>
          <a:p>
            <a:r>
              <a:rPr lang="en-US" dirty="0"/>
              <a:t>Reach out to as many as possible non - households </a:t>
            </a:r>
          </a:p>
          <a:p>
            <a:r>
              <a:rPr lang="en-US" dirty="0"/>
              <a:t>Get the communities perspective on the risks they’ve faced</a:t>
            </a:r>
          </a:p>
          <a:p>
            <a:r>
              <a:rPr lang="en-US" dirty="0"/>
              <a:t>Report findings</a:t>
            </a:r>
          </a:p>
          <a:p>
            <a:pPr marL="0" indent="0">
              <a:buNone/>
            </a:pPr>
            <a:endParaRPr lang="en-US" dirty="0"/>
          </a:p>
        </p:txBody>
      </p:sp>
    </p:spTree>
    <p:extLst>
      <p:ext uri="{BB962C8B-B14F-4D97-AF65-F5344CB8AC3E}">
        <p14:creationId xmlns:p14="http://schemas.microsoft.com/office/powerpoint/2010/main" val="1051976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0ABF165-D263-7082-A34B-4E5D545E7CCC}"/>
              </a:ext>
            </a:extLst>
          </p:cNvPr>
          <p:cNvPicPr>
            <a:picLocks noChangeAspect="1"/>
          </p:cNvPicPr>
          <p:nvPr/>
        </p:nvPicPr>
        <p:blipFill>
          <a:blip r:embed="rId3"/>
          <a:stretch>
            <a:fillRect/>
          </a:stretch>
        </p:blipFill>
        <p:spPr>
          <a:xfrm>
            <a:off x="2209800" y="27313"/>
            <a:ext cx="7772400" cy="6803373"/>
          </a:xfrm>
          <a:prstGeom prst="rect">
            <a:avLst/>
          </a:prstGeom>
        </p:spPr>
      </p:pic>
    </p:spTree>
    <p:extLst>
      <p:ext uri="{BB962C8B-B14F-4D97-AF65-F5344CB8AC3E}">
        <p14:creationId xmlns:p14="http://schemas.microsoft.com/office/powerpoint/2010/main" val="2660896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22FA3A-F956-EC74-D379-F9F91511EC36}"/>
              </a:ext>
            </a:extLst>
          </p:cNvPr>
          <p:cNvSpPr>
            <a:spLocks noGrp="1"/>
          </p:cNvSpPr>
          <p:nvPr>
            <p:ph type="title"/>
          </p:nvPr>
        </p:nvSpPr>
        <p:spPr>
          <a:xfrm>
            <a:off x="841248" y="256032"/>
            <a:ext cx="10506456" cy="1014984"/>
          </a:xfrm>
        </p:spPr>
        <p:txBody>
          <a:bodyPr anchor="b">
            <a:normAutofit/>
          </a:bodyPr>
          <a:lstStyle/>
          <a:p>
            <a:r>
              <a:rPr lang="en-US" dirty="0"/>
              <a:t>Scope</a:t>
            </a:r>
          </a:p>
        </p:txBody>
      </p:sp>
      <p:sp>
        <p:nvSpPr>
          <p:cNvPr id="14" name="Rectangle 13">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6" name="Content Placeholder 5">
            <a:extLst>
              <a:ext uri="{FF2B5EF4-FFF2-40B4-BE49-F238E27FC236}">
                <a16:creationId xmlns:a16="http://schemas.microsoft.com/office/drawing/2014/main" id="{03DCBE38-7AB4-BF6D-8617-51ADDB77C5DB}"/>
              </a:ext>
            </a:extLst>
          </p:cNvPr>
          <p:cNvGraphicFramePr>
            <a:graphicFrameLocks noGrp="1"/>
          </p:cNvGraphicFramePr>
          <p:nvPr>
            <p:ph idx="1"/>
            <p:extLst>
              <p:ext uri="{D42A27DB-BD31-4B8C-83A1-F6EECF244321}">
                <p14:modId xmlns:p14="http://schemas.microsoft.com/office/powerpoint/2010/main" val="659240249"/>
              </p:ext>
            </p:extLst>
          </p:nvPr>
        </p:nvGraphicFramePr>
        <p:xfrm>
          <a:off x="3054178" y="1926266"/>
          <a:ext cx="5793828" cy="1874520"/>
        </p:xfrm>
        <a:graphic>
          <a:graphicData uri="http://schemas.openxmlformats.org/drawingml/2006/table">
            <a:tbl>
              <a:tblPr>
                <a:tableStyleId>{2D5ABB26-0587-4C30-8999-92F81FD0307C}</a:tableStyleId>
              </a:tblPr>
              <a:tblGrid>
                <a:gridCol w="5793828">
                  <a:extLst>
                    <a:ext uri="{9D8B030D-6E8A-4147-A177-3AD203B41FA5}">
                      <a16:colId xmlns:a16="http://schemas.microsoft.com/office/drawing/2014/main" val="3263770451"/>
                    </a:ext>
                  </a:extLst>
                </a:gridCol>
              </a:tblGrid>
              <a:tr h="200025">
                <a:tc>
                  <a:txBody>
                    <a:bodyPr/>
                    <a:lstStyle/>
                    <a:p>
                      <a:pPr rtl="0" fontAlgn="b"/>
                      <a:r>
                        <a:rPr lang="en-US" b="1">
                          <a:effectLst/>
                        </a:rPr>
                        <a:t>Households</a:t>
                      </a:r>
                    </a:p>
                  </a:txBody>
                  <a:tcPr marL="28575" marR="28575"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94661558"/>
                  </a:ext>
                </a:extLst>
              </a:tr>
              <a:tr h="200025">
                <a:tc>
                  <a:txBody>
                    <a:bodyPr/>
                    <a:lstStyle/>
                    <a:p>
                      <a:pPr rtl="0" fontAlgn="b"/>
                      <a:r>
                        <a:rPr lang="en-US">
                          <a:effectLst/>
                        </a:rPr>
                        <a:t>What are some disasters that affected you?</a:t>
                      </a:r>
                    </a:p>
                  </a:txBody>
                  <a:tcPr marL="0" marR="0"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32914204"/>
                  </a:ext>
                </a:extLst>
              </a:tr>
              <a:tr h="200025">
                <a:tc>
                  <a:txBody>
                    <a:bodyPr/>
                    <a:lstStyle/>
                    <a:p>
                      <a:pPr rtl="0" fontAlgn="b"/>
                      <a:r>
                        <a:rPr lang="en-US">
                          <a:effectLst/>
                        </a:rPr>
                        <a:t>How were people affected?</a:t>
                      </a:r>
                    </a:p>
                  </a:txBody>
                  <a:tcPr marL="28575" marR="28575"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65592"/>
                  </a:ext>
                </a:extLst>
              </a:tr>
              <a:tr h="200025">
                <a:tc>
                  <a:txBody>
                    <a:bodyPr/>
                    <a:lstStyle/>
                    <a:p>
                      <a:pPr rtl="0" fontAlgn="b"/>
                      <a:r>
                        <a:rPr lang="en-US">
                          <a:effectLst/>
                        </a:rPr>
                        <a:t>How did it affect your household?</a:t>
                      </a:r>
                    </a:p>
                  </a:txBody>
                  <a:tcPr marL="0" marR="0"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47577440"/>
                  </a:ext>
                </a:extLst>
              </a:tr>
              <a:tr h="200025">
                <a:tc>
                  <a:txBody>
                    <a:bodyPr/>
                    <a:lstStyle/>
                    <a:p>
                      <a:pPr rtl="0" fontAlgn="b"/>
                      <a:r>
                        <a:rPr lang="en-US" dirty="0">
                          <a:effectLst/>
                        </a:rPr>
                        <a:t>How did this affect the resources around you?</a:t>
                      </a:r>
                    </a:p>
                  </a:txBody>
                  <a:tcPr marL="0" marR="0"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67006641"/>
                  </a:ext>
                </a:extLst>
              </a:tr>
              <a:tr h="200025">
                <a:tc>
                  <a:txBody>
                    <a:bodyPr/>
                    <a:lstStyle/>
                    <a:p>
                      <a:pPr rtl="0" fontAlgn="b"/>
                      <a:r>
                        <a:rPr lang="en-US" dirty="0">
                          <a:effectLst/>
                        </a:rPr>
                        <a:t>How were your daily activities affected?</a:t>
                      </a:r>
                    </a:p>
                  </a:txBody>
                  <a:tcPr marL="0" marR="0"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05201313"/>
                  </a:ext>
                </a:extLst>
              </a:tr>
            </a:tbl>
          </a:graphicData>
        </a:graphic>
      </p:graphicFrame>
      <p:graphicFrame>
        <p:nvGraphicFramePr>
          <p:cNvPr id="7" name="Table 6">
            <a:extLst>
              <a:ext uri="{FF2B5EF4-FFF2-40B4-BE49-F238E27FC236}">
                <a16:creationId xmlns:a16="http://schemas.microsoft.com/office/drawing/2014/main" id="{0AF549F4-CDA4-BEC8-4FCE-A216E5F1E793}"/>
              </a:ext>
            </a:extLst>
          </p:cNvPr>
          <p:cNvGraphicFramePr>
            <a:graphicFrameLocks noGrp="1"/>
          </p:cNvGraphicFramePr>
          <p:nvPr>
            <p:extLst>
              <p:ext uri="{D42A27DB-BD31-4B8C-83A1-F6EECF244321}">
                <p14:modId xmlns:p14="http://schemas.microsoft.com/office/powerpoint/2010/main" val="1678760096"/>
              </p:ext>
            </p:extLst>
          </p:nvPr>
        </p:nvGraphicFramePr>
        <p:xfrm>
          <a:off x="3054178" y="4336696"/>
          <a:ext cx="5856890" cy="1874520"/>
        </p:xfrm>
        <a:graphic>
          <a:graphicData uri="http://schemas.openxmlformats.org/drawingml/2006/table">
            <a:tbl>
              <a:tblPr/>
              <a:tblGrid>
                <a:gridCol w="5856890">
                  <a:extLst>
                    <a:ext uri="{9D8B030D-6E8A-4147-A177-3AD203B41FA5}">
                      <a16:colId xmlns:a16="http://schemas.microsoft.com/office/drawing/2014/main" val="3553959321"/>
                    </a:ext>
                  </a:extLst>
                </a:gridCol>
              </a:tblGrid>
              <a:tr h="200025">
                <a:tc>
                  <a:txBody>
                    <a:bodyPr/>
                    <a:lstStyle/>
                    <a:p>
                      <a:pPr rtl="0" fontAlgn="b"/>
                      <a:r>
                        <a:rPr lang="en-US" b="1" dirty="0">
                          <a:effectLst/>
                        </a:rPr>
                        <a:t>Non - Households</a:t>
                      </a:r>
                    </a:p>
                  </a:txBody>
                  <a:tcPr marL="28575" marR="28575"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90144039"/>
                  </a:ext>
                </a:extLst>
              </a:tr>
              <a:tr h="200025">
                <a:tc>
                  <a:txBody>
                    <a:bodyPr/>
                    <a:lstStyle/>
                    <a:p>
                      <a:pPr rtl="0" fontAlgn="b"/>
                      <a:r>
                        <a:rPr lang="en-US" dirty="0">
                          <a:effectLst/>
                        </a:rPr>
                        <a:t>What are some disasters that affected the institution?</a:t>
                      </a:r>
                    </a:p>
                  </a:txBody>
                  <a:tcPr marL="0" marR="0"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71972321"/>
                  </a:ext>
                </a:extLst>
              </a:tr>
              <a:tr h="200025">
                <a:tc>
                  <a:txBody>
                    <a:bodyPr/>
                    <a:lstStyle/>
                    <a:p>
                      <a:pPr rtl="0" fontAlgn="b"/>
                      <a:r>
                        <a:rPr lang="en-US">
                          <a:effectLst/>
                        </a:rPr>
                        <a:t>How were people affected?</a:t>
                      </a:r>
                    </a:p>
                  </a:txBody>
                  <a:tcPr marL="28575" marR="28575"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94383300"/>
                  </a:ext>
                </a:extLst>
              </a:tr>
              <a:tr h="200025">
                <a:tc>
                  <a:txBody>
                    <a:bodyPr/>
                    <a:lstStyle/>
                    <a:p>
                      <a:pPr rtl="0" fontAlgn="b"/>
                      <a:r>
                        <a:rPr lang="en-US" dirty="0">
                          <a:effectLst/>
                        </a:rPr>
                        <a:t>How did it affect the property?</a:t>
                      </a:r>
                    </a:p>
                  </a:txBody>
                  <a:tcPr marL="28575" marR="28575"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2802953"/>
                  </a:ext>
                </a:extLst>
              </a:tr>
              <a:tr h="200025">
                <a:tc>
                  <a:txBody>
                    <a:bodyPr/>
                    <a:lstStyle/>
                    <a:p>
                      <a:pPr rtl="0" fontAlgn="b"/>
                      <a:r>
                        <a:rPr lang="en-US" dirty="0">
                          <a:effectLst/>
                        </a:rPr>
                        <a:t>How did this affect the resources that the institution needs?</a:t>
                      </a:r>
                    </a:p>
                  </a:txBody>
                  <a:tcPr marL="0" marR="0"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3503679"/>
                  </a:ext>
                </a:extLst>
              </a:tr>
              <a:tr h="200025">
                <a:tc>
                  <a:txBody>
                    <a:bodyPr/>
                    <a:lstStyle/>
                    <a:p>
                      <a:pPr rtl="0" fontAlgn="b"/>
                      <a:r>
                        <a:rPr lang="en-US" dirty="0">
                          <a:effectLst/>
                        </a:rPr>
                        <a:t>How were your daily operations affected?</a:t>
                      </a:r>
                    </a:p>
                  </a:txBody>
                  <a:tcPr marL="0" marR="0" marT="19050" marB="190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3461592"/>
                  </a:ext>
                </a:extLst>
              </a:tr>
            </a:tbl>
          </a:graphicData>
        </a:graphic>
      </p:graphicFrame>
    </p:spTree>
    <p:extLst>
      <p:ext uri="{BB962C8B-B14F-4D97-AF65-F5344CB8AC3E}">
        <p14:creationId xmlns:p14="http://schemas.microsoft.com/office/powerpoint/2010/main" val="683824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9A731-FEA4-CC6E-8A5C-017F63BBA9B5}"/>
              </a:ext>
            </a:extLst>
          </p:cNvPr>
          <p:cNvSpPr>
            <a:spLocks noGrp="1"/>
          </p:cNvSpPr>
          <p:nvPr>
            <p:ph type="title"/>
          </p:nvPr>
        </p:nvSpPr>
        <p:spPr/>
        <p:txBody>
          <a:bodyPr/>
          <a:lstStyle/>
          <a:p>
            <a:r>
              <a:rPr lang="en-US" dirty="0"/>
              <a:t>Identify Potential Risks</a:t>
            </a:r>
          </a:p>
        </p:txBody>
      </p:sp>
      <p:graphicFrame>
        <p:nvGraphicFramePr>
          <p:cNvPr id="4" name="Table 3">
            <a:extLst>
              <a:ext uri="{FF2B5EF4-FFF2-40B4-BE49-F238E27FC236}">
                <a16:creationId xmlns:a16="http://schemas.microsoft.com/office/drawing/2014/main" id="{B43D7CC5-3FE5-C773-DD86-60E9BEE85337}"/>
              </a:ext>
            </a:extLst>
          </p:cNvPr>
          <p:cNvGraphicFramePr>
            <a:graphicFrameLocks noGrp="1"/>
          </p:cNvGraphicFramePr>
          <p:nvPr>
            <p:extLst>
              <p:ext uri="{D42A27DB-BD31-4B8C-83A1-F6EECF244321}">
                <p14:modId xmlns:p14="http://schemas.microsoft.com/office/powerpoint/2010/main" val="804442467"/>
              </p:ext>
            </p:extLst>
          </p:nvPr>
        </p:nvGraphicFramePr>
        <p:xfrm>
          <a:off x="2063021" y="1690688"/>
          <a:ext cx="8065958" cy="3789512"/>
        </p:xfrm>
        <a:graphic>
          <a:graphicData uri="http://schemas.openxmlformats.org/drawingml/2006/table">
            <a:tbl>
              <a:tblPr/>
              <a:tblGrid>
                <a:gridCol w="2205042">
                  <a:extLst>
                    <a:ext uri="{9D8B030D-6E8A-4147-A177-3AD203B41FA5}">
                      <a16:colId xmlns:a16="http://schemas.microsoft.com/office/drawing/2014/main" val="2014504389"/>
                    </a:ext>
                  </a:extLst>
                </a:gridCol>
                <a:gridCol w="2930458">
                  <a:extLst>
                    <a:ext uri="{9D8B030D-6E8A-4147-A177-3AD203B41FA5}">
                      <a16:colId xmlns:a16="http://schemas.microsoft.com/office/drawing/2014/main" val="1635063476"/>
                    </a:ext>
                  </a:extLst>
                </a:gridCol>
                <a:gridCol w="2930458">
                  <a:extLst>
                    <a:ext uri="{9D8B030D-6E8A-4147-A177-3AD203B41FA5}">
                      <a16:colId xmlns:a16="http://schemas.microsoft.com/office/drawing/2014/main" val="2516184279"/>
                    </a:ext>
                  </a:extLst>
                </a:gridCol>
              </a:tblGrid>
              <a:tr h="473689">
                <a:tc>
                  <a:txBody>
                    <a:bodyPr/>
                    <a:lstStyle/>
                    <a:p>
                      <a:pPr algn="ctr" rtl="0" fontAlgn="b"/>
                      <a:r>
                        <a:rPr lang="en-US" sz="2400" b="1" dirty="0">
                          <a:effectLst/>
                        </a:rPr>
                        <a:t>Natural Hazards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2400" b="1" dirty="0">
                          <a:effectLst/>
                        </a:rPr>
                        <a:t>Other Hazards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2400" b="1" dirty="0">
                          <a:effectLst/>
                        </a:rPr>
                        <a:t>Threats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591674430"/>
                  </a:ext>
                </a:extLst>
              </a:tr>
              <a:tr h="473689">
                <a:tc>
                  <a:txBody>
                    <a:bodyPr/>
                    <a:lstStyle/>
                    <a:p>
                      <a:pPr algn="ctr" rtl="0" fontAlgn="b"/>
                      <a:r>
                        <a:rPr lang="en-US" sz="2400" dirty="0">
                          <a:effectLst/>
                        </a:rPr>
                        <a:t>Floods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2400">
                          <a:effectLst/>
                        </a:rPr>
                        <a:t>Structural Failures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2400" dirty="0">
                          <a:effectLst/>
                        </a:rPr>
                        <a:t>Terrorism</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967309856"/>
                  </a:ext>
                </a:extLst>
              </a:tr>
              <a:tr h="473689">
                <a:tc>
                  <a:txBody>
                    <a:bodyPr/>
                    <a:lstStyle/>
                    <a:p>
                      <a:pPr algn="ctr" rtl="0" fontAlgn="b"/>
                      <a:r>
                        <a:rPr lang="en-US" sz="2400">
                          <a:effectLst/>
                        </a:rPr>
                        <a:t>Cyclones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2400">
                          <a:effectLst/>
                        </a:rPr>
                        <a:t>Industrial Accidents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2400" dirty="0">
                          <a:effectLst/>
                        </a:rPr>
                        <a:t>Violence</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118033996"/>
                  </a:ext>
                </a:extLst>
              </a:tr>
              <a:tr h="473689">
                <a:tc>
                  <a:txBody>
                    <a:bodyPr/>
                    <a:lstStyle/>
                    <a:p>
                      <a:pPr algn="ctr" rtl="0" fontAlgn="b"/>
                      <a:r>
                        <a:rPr lang="en-US" sz="2400">
                          <a:effectLst/>
                        </a:rPr>
                        <a:t>Landslides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2400" dirty="0">
                          <a:effectLst/>
                        </a:rPr>
                        <a:t>Electrical Hazards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endParaRPr lang="en-US" sz="2400" dirty="0">
                        <a:effectLst/>
                      </a:endParaRP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615430716"/>
                  </a:ext>
                </a:extLst>
              </a:tr>
              <a:tr h="473689">
                <a:tc>
                  <a:txBody>
                    <a:bodyPr/>
                    <a:lstStyle/>
                    <a:p>
                      <a:pPr algn="ctr" rtl="0" fontAlgn="b"/>
                      <a:r>
                        <a:rPr lang="en-US" sz="2400">
                          <a:effectLst/>
                        </a:rPr>
                        <a:t>Earthquakes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2400" dirty="0">
                          <a:effectLst/>
                        </a:rPr>
                        <a:t>Plague</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endParaRPr lang="en-US" sz="2400" dirty="0">
                        <a:effectLst/>
                      </a:endParaRP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2808715076"/>
                  </a:ext>
                </a:extLst>
              </a:tr>
              <a:tr h="473689">
                <a:tc>
                  <a:txBody>
                    <a:bodyPr/>
                    <a:lstStyle/>
                    <a:p>
                      <a:pPr algn="ctr" rtl="0" fontAlgn="b"/>
                      <a:r>
                        <a:rPr lang="en-US" sz="2400">
                          <a:effectLst/>
                        </a:rPr>
                        <a:t>Heatwaves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2400" dirty="0">
                          <a:effectLst/>
                        </a:rPr>
                        <a:t>Fires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endParaRPr lang="en-US" sz="2400" dirty="0">
                        <a:effectLst/>
                      </a:endParaRP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4158860221"/>
                  </a:ext>
                </a:extLst>
              </a:tr>
              <a:tr h="473689">
                <a:tc>
                  <a:txBody>
                    <a:bodyPr/>
                    <a:lstStyle/>
                    <a:p>
                      <a:pPr algn="ctr" rtl="0" fontAlgn="b"/>
                      <a:r>
                        <a:rPr lang="en-US" sz="2400">
                          <a:effectLst/>
                        </a:rPr>
                        <a:t>Droughts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r>
                        <a:rPr lang="en-US" sz="2400" dirty="0">
                          <a:effectLst/>
                        </a:rPr>
                        <a:t>Chemical Spills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rtl="0" fontAlgn="b"/>
                      <a:endParaRPr lang="en-US" sz="2400" dirty="0">
                        <a:effectLst/>
                      </a:endParaRP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714588083"/>
                  </a:ext>
                </a:extLst>
              </a:tr>
              <a:tr h="473689">
                <a:tc>
                  <a:txBody>
                    <a:bodyPr/>
                    <a:lstStyle/>
                    <a:p>
                      <a:pPr algn="ctr" rtl="0" fontAlgn="b"/>
                      <a:endParaRPr lang="en-US" sz="2400" b="1" dirty="0">
                        <a:effectLst/>
                      </a:endParaRP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2400" dirty="0">
                          <a:effectLst/>
                        </a:rPr>
                        <a:t>Explosions</a:t>
                      </a: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2400" dirty="0">
                        <a:effectLst/>
                      </a:endParaRPr>
                    </a:p>
                  </a:txBody>
                  <a:tcPr marL="27893" marR="27893" marT="18595" marB="18595" anchor="b">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3775035427"/>
                  </a:ext>
                </a:extLst>
              </a:tr>
            </a:tbl>
          </a:graphicData>
        </a:graphic>
      </p:graphicFrame>
    </p:spTree>
    <p:extLst>
      <p:ext uri="{BB962C8B-B14F-4D97-AF65-F5344CB8AC3E}">
        <p14:creationId xmlns:p14="http://schemas.microsoft.com/office/powerpoint/2010/main" val="24781034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{2C43FFA7-E75B-5F43-A742-C199392CFCD2}tf10001119</Template>
  <TotalTime>7248</TotalTime>
  <Words>2596</Words>
  <Application>Microsoft Macintosh PowerPoint</Application>
  <PresentationFormat>Widescreen</PresentationFormat>
  <Paragraphs>454</Paragraphs>
  <Slides>22</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Calibri Light</vt:lpstr>
      <vt:lpstr>Google Sans</vt:lpstr>
      <vt:lpstr>open_sansregular</vt:lpstr>
      <vt:lpstr>Roboto</vt:lpstr>
      <vt:lpstr>Office Theme</vt:lpstr>
      <vt:lpstr>Comprehensive Risk Assessment Framework for Dharavi</vt:lpstr>
      <vt:lpstr>Context</vt:lpstr>
      <vt:lpstr>The Process</vt:lpstr>
      <vt:lpstr>PowerPoint Presentation</vt:lpstr>
      <vt:lpstr>Scope</vt:lpstr>
      <vt:lpstr>Scope</vt:lpstr>
      <vt:lpstr>PowerPoint Presentation</vt:lpstr>
      <vt:lpstr>Scope</vt:lpstr>
      <vt:lpstr>Identify Potential Risks</vt:lpstr>
      <vt:lpstr>Analyze Potential Risks</vt:lpstr>
      <vt:lpstr>Historical Data and Scenario Analysis</vt:lpstr>
      <vt:lpstr>Historical Data and Scenario Analysis</vt:lpstr>
      <vt:lpstr>Expert Elicitation 1</vt:lpstr>
      <vt:lpstr>Analyze Risks – Hypothesize Likelihood</vt:lpstr>
      <vt:lpstr>Rank Risks – Expert Elicitation 2</vt:lpstr>
      <vt:lpstr>Rank Risks</vt:lpstr>
      <vt:lpstr>Risk Management Strategies</vt:lpstr>
      <vt:lpstr>Risk Management Strategies</vt:lpstr>
      <vt:lpstr>Evaluate &amp; Monitor</vt:lpstr>
      <vt:lpstr>The Team</vt:lpstr>
      <vt:lpstr>Timeline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Comprehensive Risk Assessment Framework for Dharavi</dc:title>
  <dc:creator>Parve, Serena Shekhar</dc:creator>
  <cp:lastModifiedBy>Parve, Serena Shekhar</cp:lastModifiedBy>
  <cp:revision>3</cp:revision>
  <dcterms:created xsi:type="dcterms:W3CDTF">2023-11-12T19:49:42Z</dcterms:created>
  <dcterms:modified xsi:type="dcterms:W3CDTF">2023-12-05T16:27:14Z</dcterms:modified>
</cp:coreProperties>
</file>

<file path=docProps/thumbnail.jpeg>
</file>